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61" r:id="rId2"/>
    <p:sldId id="260" r:id="rId3"/>
    <p:sldId id="263" r:id="rId4"/>
    <p:sldId id="281" r:id="rId5"/>
    <p:sldId id="272" r:id="rId6"/>
    <p:sldId id="293" r:id="rId7"/>
    <p:sldId id="294" r:id="rId8"/>
    <p:sldId id="265" r:id="rId9"/>
    <p:sldId id="266" r:id="rId10"/>
    <p:sldId id="267" r:id="rId11"/>
    <p:sldId id="268" r:id="rId12"/>
    <p:sldId id="269" r:id="rId13"/>
    <p:sldId id="288" r:id="rId14"/>
    <p:sldId id="289" r:id="rId15"/>
    <p:sldId id="290" r:id="rId16"/>
    <p:sldId id="291" r:id="rId17"/>
    <p:sldId id="282" r:id="rId18"/>
    <p:sldId id="298" r:id="rId19"/>
    <p:sldId id="274" r:id="rId20"/>
    <p:sldId id="270" r:id="rId21"/>
    <p:sldId id="271" r:id="rId22"/>
    <p:sldId id="295" r:id="rId23"/>
    <p:sldId id="284" r:id="rId24"/>
    <p:sldId id="273" r:id="rId25"/>
    <p:sldId id="280" r:id="rId26"/>
    <p:sldId id="292" r:id="rId27"/>
    <p:sldId id="262" r:id="rId28"/>
    <p:sldId id="297" r:id="rId29"/>
    <p:sldId id="259" r:id="rId30"/>
    <p:sldId id="275" r:id="rId31"/>
    <p:sldId id="276" r:id="rId32"/>
    <p:sldId id="296" r:id="rId33"/>
    <p:sldId id="277" r:id="rId34"/>
    <p:sldId id="278" r:id="rId35"/>
    <p:sldId id="279" r:id="rId36"/>
    <p:sldId id="285" r:id="rId37"/>
  </p:sldIdLst>
  <p:sldSz cx="12192000" cy="6858000"/>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Gina - OSHA" initials="SG-O" lastIdx="1" clrIdx="0">
    <p:extLst>
      <p:ext uri="{19B8F6BF-5375-455C-9EA6-DF929625EA0E}">
        <p15:presenceInfo xmlns:p15="http://schemas.microsoft.com/office/powerpoint/2012/main" userId="S-1-5-21-1929114778-2063621332-3269345825-10354" providerId="AD"/>
      </p:ext>
    </p:extLst>
  </p:cmAuthor>
  <p:cmAuthor id="2" name="Lawver, Christopher J. - OSHA" initials="LCJ-O" lastIdx="1" clrIdx="1">
    <p:extLst>
      <p:ext uri="{19B8F6BF-5375-455C-9EA6-DF929625EA0E}">
        <p15:presenceInfo xmlns:p15="http://schemas.microsoft.com/office/powerpoint/2012/main" userId="S-1-5-21-1929114778-2063621332-3269345825-68606" providerId="AD"/>
      </p:ext>
    </p:extLst>
  </p:cmAuthor>
  <p:cmAuthor id="3" name="Wheeler, Young - OSHA" initials="WY-O" lastIdx="8" clrIdx="2">
    <p:extLst>
      <p:ext uri="{19B8F6BF-5375-455C-9EA6-DF929625EA0E}">
        <p15:presenceInfo xmlns:p15="http://schemas.microsoft.com/office/powerpoint/2012/main" userId="S-1-5-21-1929114778-2063621332-3269345825-6980" providerId="AD"/>
      </p:ext>
    </p:extLst>
  </p:cmAuthor>
  <p:cmAuthor id="4" name="Olshefski, Stanley S - OPA" initials="OSS-O" lastIdx="2" clrIdx="3">
    <p:extLst>
      <p:ext uri="{19B8F6BF-5375-455C-9EA6-DF929625EA0E}">
        <p15:presenceInfo xmlns:p15="http://schemas.microsoft.com/office/powerpoint/2012/main" userId="S-1-5-21-625881431-3029617060-3355961844-1252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C83"/>
    <a:srgbClr val="182E67"/>
    <a:srgbClr val="0070C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94" autoAdjust="0"/>
    <p:restoredTop sz="80698" autoAdjust="0"/>
  </p:normalViewPr>
  <p:slideViewPr>
    <p:cSldViewPr>
      <p:cViewPr varScale="1">
        <p:scale>
          <a:sx n="89" d="100"/>
          <a:sy n="89" d="100"/>
        </p:scale>
        <p:origin x="282" y="9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2425"/>
          </a:xfrm>
          <a:prstGeom prst="rect">
            <a:avLst/>
          </a:prstGeom>
        </p:spPr>
        <p:txBody>
          <a:bodyPr vert="horz" lIns="93177" tIns="46589" rIns="93177" bIns="46589" rtlCol="0"/>
          <a:lstStyle>
            <a:lvl1pPr algn="l">
              <a:defRPr sz="1200" smtClean="0">
                <a:latin typeface="Arial" panose="020B0604020202020204" pitchFamily="34" charset="0"/>
                <a:ea typeface="+mn-ea"/>
              </a:defRPr>
            </a:lvl1pPr>
          </a:lstStyle>
          <a:p>
            <a:pPr>
              <a:defRPr/>
            </a:pPr>
            <a:endParaRPr lang="en-US" dirty="0"/>
          </a:p>
        </p:txBody>
      </p:sp>
      <p:sp>
        <p:nvSpPr>
          <p:cNvPr id="3" name="Date Placeholder 2"/>
          <p:cNvSpPr>
            <a:spLocks noGrp="1"/>
          </p:cNvSpPr>
          <p:nvPr>
            <p:ph type="dt" sz="quarter" idx="1"/>
          </p:nvPr>
        </p:nvSpPr>
        <p:spPr>
          <a:xfrm>
            <a:off x="5265738" y="0"/>
            <a:ext cx="4029075" cy="352425"/>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313C6CAE-4051-C34E-A340-EB220B6B11FD}" type="datetimeFigureOut">
              <a:rPr lang="en-US"/>
              <a:pPr/>
              <a:t>4/13/2020</a:t>
            </a:fld>
            <a:endParaRPr lang="en-US" dirty="0"/>
          </a:p>
        </p:txBody>
      </p:sp>
      <p:sp>
        <p:nvSpPr>
          <p:cNvPr id="4" name="Footer Placeholder 3"/>
          <p:cNvSpPr>
            <a:spLocks noGrp="1"/>
          </p:cNvSpPr>
          <p:nvPr>
            <p:ph type="ftr" sz="quarter" idx="2"/>
          </p:nvPr>
        </p:nvSpPr>
        <p:spPr>
          <a:xfrm>
            <a:off x="0" y="6657975"/>
            <a:ext cx="4029075" cy="352425"/>
          </a:xfrm>
          <a:prstGeom prst="rect">
            <a:avLst/>
          </a:prstGeom>
        </p:spPr>
        <p:txBody>
          <a:bodyPr vert="horz" lIns="93177" tIns="46589" rIns="93177" bIns="46589" rtlCol="0" anchor="b"/>
          <a:lstStyle>
            <a:lvl1pPr algn="l">
              <a:defRPr sz="1200" smtClean="0">
                <a:latin typeface="Arial" panose="020B0604020202020204" pitchFamily="34" charset="0"/>
                <a:ea typeface="+mn-ea"/>
              </a:defRPr>
            </a:lvl1pPr>
          </a:lstStyle>
          <a:p>
            <a:pPr>
              <a:defRPr/>
            </a:pPr>
            <a:endParaRPr lang="en-US" dirty="0"/>
          </a:p>
        </p:txBody>
      </p:sp>
      <p:sp>
        <p:nvSpPr>
          <p:cNvPr id="5" name="Slide Number Placeholder 4"/>
          <p:cNvSpPr>
            <a:spLocks noGrp="1"/>
          </p:cNvSpPr>
          <p:nvPr>
            <p:ph type="sldNum" sz="quarter" idx="3"/>
          </p:nvPr>
        </p:nvSpPr>
        <p:spPr>
          <a:xfrm>
            <a:off x="5265738" y="6657975"/>
            <a:ext cx="4029075" cy="3524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4D1BCEBE-1593-4A43-ABCB-ABC045DA94BD}" type="slidenum">
              <a:rPr lang="en-US"/>
              <a:pPr/>
              <a:t>‹#›</a:t>
            </a:fld>
            <a:endParaRPr lang="en-US" dirty="0"/>
          </a:p>
        </p:txBody>
      </p:sp>
    </p:spTree>
    <p:extLst>
      <p:ext uri="{BB962C8B-B14F-4D97-AF65-F5344CB8AC3E}">
        <p14:creationId xmlns:p14="http://schemas.microsoft.com/office/powerpoint/2010/main" val="322278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2425"/>
          </a:xfrm>
          <a:prstGeom prst="rect">
            <a:avLst/>
          </a:prstGeom>
        </p:spPr>
        <p:txBody>
          <a:bodyPr vert="horz" lIns="93177" tIns="46589" rIns="93177" bIns="46589" rtlCol="0"/>
          <a:lstStyle>
            <a:lvl1pPr algn="l" eaLnBrk="1" hangingPunct="1">
              <a:defRPr sz="1200">
                <a:latin typeface="Arial" panose="020B0604020202020204" pitchFamily="34" charset="0"/>
                <a:ea typeface="+mn-ea"/>
              </a:defRPr>
            </a:lvl1pPr>
          </a:lstStyle>
          <a:p>
            <a:pPr>
              <a:defRPr/>
            </a:pPr>
            <a:endParaRPr lang="en-US" dirty="0"/>
          </a:p>
        </p:txBody>
      </p:sp>
      <p:sp>
        <p:nvSpPr>
          <p:cNvPr id="3" name="Date Placeholder 2"/>
          <p:cNvSpPr>
            <a:spLocks noGrp="1"/>
          </p:cNvSpPr>
          <p:nvPr>
            <p:ph type="dt" idx="1"/>
          </p:nvPr>
        </p:nvSpPr>
        <p:spPr>
          <a:xfrm>
            <a:off x="5265738" y="0"/>
            <a:ext cx="4029075" cy="3524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fld id="{46D02FF1-666A-534A-8814-EE75650F9943}" type="datetimeFigureOut">
              <a:rPr lang="en-US"/>
              <a:pPr/>
              <a:t>4/13/2020</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57975"/>
            <a:ext cx="4029075" cy="352425"/>
          </a:xfrm>
          <a:prstGeom prst="rect">
            <a:avLst/>
          </a:prstGeom>
        </p:spPr>
        <p:txBody>
          <a:bodyPr vert="horz" lIns="93177" tIns="46589" rIns="93177" bIns="46589" rtlCol="0" anchor="b"/>
          <a:lstStyle>
            <a:lvl1pPr algn="l" eaLnBrk="1" hangingPunct="1">
              <a:defRPr sz="1200">
                <a:latin typeface="Arial" panose="020B0604020202020204" pitchFamily="34" charset="0"/>
                <a:ea typeface="+mn-ea"/>
              </a:defRPr>
            </a:lvl1pPr>
          </a:lstStyle>
          <a:p>
            <a:pPr>
              <a:defRPr/>
            </a:pPr>
            <a:endParaRPr lang="en-US" dirty="0"/>
          </a:p>
        </p:txBody>
      </p:sp>
      <p:sp>
        <p:nvSpPr>
          <p:cNvPr id="7" name="Slide Number Placeholder 6"/>
          <p:cNvSpPr>
            <a:spLocks noGrp="1"/>
          </p:cNvSpPr>
          <p:nvPr>
            <p:ph type="sldNum" sz="quarter" idx="5"/>
          </p:nvPr>
        </p:nvSpPr>
        <p:spPr>
          <a:xfrm>
            <a:off x="5265738" y="6657975"/>
            <a:ext cx="4029075" cy="3524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ABE2779E-D1FA-B94E-B00B-BB69D64E6083}" type="slidenum">
              <a:rPr lang="en-US"/>
              <a:pPr/>
              <a:t>‹#›</a:t>
            </a:fld>
            <a:endParaRPr lang="en-US" dirty="0"/>
          </a:p>
        </p:txBody>
      </p:sp>
    </p:spTree>
    <p:extLst>
      <p:ext uri="{BB962C8B-B14F-4D97-AF65-F5344CB8AC3E}">
        <p14:creationId xmlns:p14="http://schemas.microsoft.com/office/powerpoint/2010/main" val="2144534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ema.gov/media-library-data/20130726-1914-25045-7433/nrf_support_annex_worker_safety_20130505.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pa.gov/pesticide-registration/list-n-disinfectants-use-against-sars-cov-2"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osha.gov/SLTC/bloodbornepathogens/worker_protections.html" TargetMode="External"/><Relationship Id="rId3" Type="http://schemas.openxmlformats.org/officeDocument/2006/relationships/hyperlink" Target="https://www.osha.gov/laws-regs/regulations/standardnumber/1910/1910.132" TargetMode="External"/><Relationship Id="rId7" Type="http://schemas.openxmlformats.org/officeDocument/2006/relationships/hyperlink" Target="https://www.osha.gov/SLTC/respiratoryprotection/training_videos.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osha.gov/laws-regs/regulations/standardnumber/1910/1910.134" TargetMode="External"/><Relationship Id="rId5" Type="http://schemas.openxmlformats.org/officeDocument/2006/relationships/hyperlink" Target="https://www.osha.gov/laws-regs/regulations/standardnumber/1910/1910.138" TargetMode="External"/><Relationship Id="rId10" Type="http://schemas.openxmlformats.org/officeDocument/2006/relationships/hyperlink" Target="https://www.osha.gov/SLTC/bloodbornepathogens/" TargetMode="External"/><Relationship Id="rId4" Type="http://schemas.openxmlformats.org/officeDocument/2006/relationships/hyperlink" Target="https://www.osha.gov/laws-regs/regulations/standardnumber/1910/1910.133" TargetMode="External"/><Relationship Id="rId9" Type="http://schemas.openxmlformats.org/officeDocument/2006/relationships/hyperlink" Target="https://www.osha.gov/laws-regs/regulations/standardnumber/1910/1910.1030"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osha.gov/laws-regs/regulations/standardnumber/1910/1910.134"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sha.gov/SLTC/covid-19/"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terminology used throughout the presentation,</a:t>
            </a:r>
            <a:r>
              <a:rPr lang="en-US" baseline="0" dirty="0" smtClean="0"/>
              <a:t> and introduced on this slide. SARS-CoV-2 is the viruses that causes the coronavirus disease 2019, known as COVID-19.</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2</a:t>
            </a:fld>
            <a:endParaRPr lang="en-US" dirty="0"/>
          </a:p>
        </p:txBody>
      </p:sp>
    </p:spTree>
    <p:extLst>
      <p:ext uri="{BB962C8B-B14F-4D97-AF65-F5344CB8AC3E}">
        <p14:creationId xmlns:p14="http://schemas.microsoft.com/office/powerpoint/2010/main" val="250178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High Exposure Risk jobs are those with high potential</a:t>
            </a:r>
            <a:r>
              <a:rPr lang="en-US" baseline="0" dirty="0" smtClean="0"/>
              <a:t> for exposure to known or suspected sources of COVID-19 during specific medical, postmortem, or laboratory  procedures.  </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13</a:t>
            </a:fld>
            <a:endParaRPr lang="en-US" dirty="0"/>
          </a:p>
        </p:txBody>
      </p:sp>
    </p:spTree>
    <p:extLst>
      <p:ext uri="{BB962C8B-B14F-4D97-AF65-F5344CB8AC3E}">
        <p14:creationId xmlns:p14="http://schemas.microsoft.com/office/powerpoint/2010/main" val="4233940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Exposure Risk jobs are those with high potential</a:t>
            </a:r>
            <a:r>
              <a:rPr lang="en-US" baseline="0" dirty="0" smtClean="0"/>
              <a:t> for exposure to known or suspected sources of COVID-19.  </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14</a:t>
            </a:fld>
            <a:endParaRPr lang="en-US" dirty="0"/>
          </a:p>
        </p:txBody>
      </p:sp>
    </p:spTree>
    <p:extLst>
      <p:ext uri="{BB962C8B-B14F-4D97-AF65-F5344CB8AC3E}">
        <p14:creationId xmlns:p14="http://schemas.microsoft.com/office/powerpoint/2010/main" val="365419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15</a:t>
            </a:fld>
            <a:endParaRPr lang="en-US" dirty="0"/>
          </a:p>
        </p:txBody>
      </p:sp>
    </p:spTree>
    <p:extLst>
      <p:ext uri="{BB962C8B-B14F-4D97-AF65-F5344CB8AC3E}">
        <p14:creationId xmlns:p14="http://schemas.microsoft.com/office/powerpoint/2010/main" val="360828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16</a:t>
            </a:fld>
            <a:endParaRPr lang="en-US" dirty="0"/>
          </a:p>
        </p:txBody>
      </p:sp>
    </p:spTree>
    <p:extLst>
      <p:ext uri="{BB962C8B-B14F-4D97-AF65-F5344CB8AC3E}">
        <p14:creationId xmlns:p14="http://schemas.microsoft.com/office/powerpoint/2010/main" val="2687392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charset="0"/>
                <a:cs typeface="+mn-cs"/>
              </a:rPr>
              <a:t>DOL/OSHA is the coordinating agency for the Worker Safety and Health Support Annex to the National</a:t>
            </a:r>
            <a:r>
              <a:rPr lang="en-US" sz="1200" b="0" i="0" kern="1200" baseline="0" dirty="0" smtClean="0">
                <a:solidFill>
                  <a:schemeClr val="tx1"/>
                </a:solidFill>
                <a:effectLst/>
                <a:latin typeface="+mn-lt"/>
                <a:ea typeface="ＭＳ Ｐゴシック" charset="0"/>
                <a:cs typeface="+mn-cs"/>
              </a:rPr>
              <a:t> Response Framework. OSHA</a:t>
            </a:r>
            <a:r>
              <a:rPr lang="en-US" sz="1200" b="0" i="0" kern="1200" dirty="0" smtClean="0">
                <a:solidFill>
                  <a:schemeClr val="tx1"/>
                </a:solidFill>
                <a:effectLst/>
                <a:latin typeface="+mn-lt"/>
                <a:ea typeface="ＭＳ Ｐゴシック" charset="0"/>
                <a:cs typeface="+mn-cs"/>
              </a:rPr>
              <a:t> and the </a:t>
            </a:r>
            <a:r>
              <a:rPr lang="en-US" sz="1200" b="0" i="0" u="none" strike="noStrike" kern="1200" dirty="0" smtClean="0">
                <a:solidFill>
                  <a:schemeClr val="tx1"/>
                </a:solidFill>
                <a:effectLst/>
                <a:latin typeface="+mn-lt"/>
                <a:ea typeface="ＭＳ Ｐゴシック" charset="0"/>
                <a:cs typeface="+mn-cs"/>
                <a:hlinkClick r:id="rId3" tooltip="cooperating agencies - PDF"/>
              </a:rPr>
              <a:t>cooperating agencies</a:t>
            </a:r>
            <a:r>
              <a:rPr lang="en-US" sz="1200" b="0" i="0" kern="1200" dirty="0" smtClean="0">
                <a:solidFill>
                  <a:schemeClr val="tx1"/>
                </a:solidFill>
                <a:effectLst/>
                <a:latin typeface="+mn-lt"/>
                <a:ea typeface="ＭＳ Ｐゴシック" charset="0"/>
                <a:cs typeface="+mn-cs"/>
              </a:rPr>
              <a:t> listed in the </a:t>
            </a:r>
            <a:r>
              <a:rPr lang="en-US" sz="1200" b="0" i="0" u="none" strike="noStrike" kern="1200" dirty="0" smtClean="0">
                <a:solidFill>
                  <a:schemeClr val="tx1"/>
                </a:solidFill>
                <a:effectLst/>
                <a:latin typeface="+mn-lt"/>
                <a:ea typeface="ＭＳ Ｐゴシック" charset="0"/>
                <a:cs typeface="+mn-cs"/>
                <a:hlinkClick r:id="rId3" tooltip="Worker Safety and Health Support Annex - PDF"/>
              </a:rPr>
              <a:t>Worker Safety and Health Support Annex</a:t>
            </a:r>
            <a:r>
              <a:rPr lang="en-US" sz="1200" b="0" i="0" kern="1200" dirty="0" smtClean="0">
                <a:solidFill>
                  <a:schemeClr val="tx1"/>
                </a:solidFill>
                <a:effectLst/>
                <a:latin typeface="+mn-lt"/>
                <a:ea typeface="ＭＳ Ｐゴシック" charset="0"/>
                <a:cs typeface="+mn-cs"/>
              </a:rPr>
              <a:t> can assist local, state, federal, tribal, territorial, and insular area agencies with:</a:t>
            </a:r>
          </a:p>
          <a:p>
            <a:pPr marL="171450" lvl="0" indent="-171450">
              <a:buFont typeface="Arial" panose="020B0604020202020204" pitchFamily="34" charset="0"/>
              <a:buChar char="•"/>
            </a:pPr>
            <a:r>
              <a:rPr lang="en-US" sz="1200" b="0" i="0" kern="1200" dirty="0" smtClean="0">
                <a:solidFill>
                  <a:schemeClr val="tx1"/>
                </a:solidFill>
                <a:effectLst/>
                <a:latin typeface="+mn-lt"/>
                <a:ea typeface="ＭＳ Ｐゴシック" charset="0"/>
                <a:cs typeface="+mn-cs"/>
              </a:rPr>
              <a:t>Risk assessment and management</a:t>
            </a:r>
          </a:p>
          <a:p>
            <a:pPr marL="171450" lvl="0" indent="-171450">
              <a:buFont typeface="Arial" panose="020B0604020202020204" pitchFamily="34" charset="0"/>
              <a:buChar char="•"/>
            </a:pPr>
            <a:r>
              <a:rPr lang="en-US" sz="1200" b="0" i="0" kern="1200" dirty="0" smtClean="0">
                <a:solidFill>
                  <a:schemeClr val="tx1"/>
                </a:solidFill>
                <a:effectLst/>
                <a:latin typeface="+mn-lt"/>
                <a:ea typeface="ＭＳ Ｐゴシック" charset="0"/>
                <a:cs typeface="+mn-cs"/>
              </a:rPr>
              <a:t>Identification, assessment, and control of health and safety hazards</a:t>
            </a:r>
          </a:p>
          <a:p>
            <a:pPr marL="171450" lvl="0" indent="-171450">
              <a:buFont typeface="Arial" panose="020B0604020202020204" pitchFamily="34" charset="0"/>
              <a:buChar char="•"/>
            </a:pPr>
            <a:r>
              <a:rPr lang="en-US" sz="1200" b="0" i="0" kern="1200" dirty="0" smtClean="0">
                <a:solidFill>
                  <a:schemeClr val="tx1"/>
                </a:solidFill>
                <a:effectLst/>
                <a:latin typeface="+mn-lt"/>
                <a:ea typeface="ＭＳ Ｐゴシック" charset="0"/>
                <a:cs typeface="+mn-cs"/>
              </a:rPr>
              <a:t>Development and oversight of health and safety plans (HASPs)</a:t>
            </a:r>
          </a:p>
          <a:p>
            <a:pPr marL="171450" lvl="0" indent="-171450">
              <a:buFont typeface="Arial" panose="020B0604020202020204" pitchFamily="34" charset="0"/>
              <a:buChar char="•"/>
            </a:pPr>
            <a:r>
              <a:rPr lang="en-US" sz="1200" b="0" i="0" kern="1200" dirty="0" smtClean="0">
                <a:solidFill>
                  <a:schemeClr val="tx1"/>
                </a:solidFill>
                <a:effectLst/>
                <a:latin typeface="+mn-lt"/>
                <a:ea typeface="ＭＳ Ｐゴシック" charset="0"/>
                <a:cs typeface="+mn-cs"/>
              </a:rPr>
              <a:t>Worker exposure monitoring, sampling, and analysis</a:t>
            </a:r>
          </a:p>
          <a:p>
            <a:pPr marL="171450" lvl="0" indent="-171450">
              <a:buFont typeface="Arial" panose="020B0604020202020204" pitchFamily="34" charset="0"/>
              <a:buChar char="•"/>
            </a:pPr>
            <a:r>
              <a:rPr lang="en-US" sz="1200" b="0" i="0" kern="1200" dirty="0" smtClean="0">
                <a:solidFill>
                  <a:schemeClr val="tx1"/>
                </a:solidFill>
                <a:effectLst/>
                <a:latin typeface="+mn-lt"/>
                <a:ea typeface="ＭＳ Ｐゴシック" charset="0"/>
                <a:cs typeface="+mn-cs"/>
              </a:rPr>
              <a:t>Personal protective equipment (PPE) program development and implementation, including monitoring, selection, fit-testing (e.g., for respirators), and decontamination</a:t>
            </a:r>
          </a:p>
          <a:p>
            <a:pPr marL="171450" lvl="0" indent="-171450">
              <a:buFont typeface="Arial" panose="020B0604020202020204" pitchFamily="34" charset="0"/>
              <a:buChar char="•"/>
            </a:pPr>
            <a:r>
              <a:rPr lang="en-US" sz="1200" b="0" i="0" kern="1200" dirty="0" smtClean="0">
                <a:solidFill>
                  <a:schemeClr val="tx1"/>
                </a:solidFill>
                <a:effectLst/>
                <a:latin typeface="+mn-lt"/>
                <a:ea typeface="ＭＳ Ｐゴシック" charset="0"/>
                <a:cs typeface="+mn-cs"/>
              </a:rPr>
              <a:t>Incident-specific worker safety and health training</a:t>
            </a:r>
          </a:p>
          <a:p>
            <a:pPr marL="171450" lvl="0" indent="-171450">
              <a:buFont typeface="Arial" panose="020B0604020202020204" pitchFamily="34" charset="0"/>
              <a:buChar char="•"/>
            </a:pPr>
            <a:r>
              <a:rPr lang="en-US" sz="1200" b="0" i="0" kern="1200" dirty="0" smtClean="0">
                <a:solidFill>
                  <a:schemeClr val="tx1"/>
                </a:solidFill>
                <a:effectLst/>
                <a:latin typeface="+mn-lt"/>
                <a:ea typeface="ＭＳ Ｐゴシック" charset="0"/>
                <a:cs typeface="+mn-cs"/>
              </a:rPr>
              <a:t>Communication of safety and health information to workers and employers</a:t>
            </a:r>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17</a:t>
            </a:fld>
            <a:endParaRPr lang="en-US" dirty="0"/>
          </a:p>
        </p:txBody>
      </p:sp>
    </p:spTree>
    <p:extLst>
      <p:ext uri="{BB962C8B-B14F-4D97-AF65-F5344CB8AC3E}">
        <p14:creationId xmlns:p14="http://schemas.microsoft.com/office/powerpoint/2010/main" val="1468390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OSHA recognizes that employers in many sectors may experience challenges in complying with certain provisions of the agency’s standards as a result of the COVID-19 pandemic, including where those standards </a:t>
            </a:r>
            <a:r>
              <a:rPr lang="en-US" sz="1200" u="none" kern="1200" dirty="0" smtClean="0">
                <a:solidFill>
                  <a:schemeClr val="tx1"/>
                </a:solidFill>
                <a:effectLst/>
                <a:latin typeface="+mn-lt"/>
                <a:ea typeface="ＭＳ Ｐゴシック" charset="0"/>
                <a:cs typeface="+mn-cs"/>
              </a:rPr>
              <a:t>require the use </a:t>
            </a:r>
            <a:r>
              <a:rPr lang="en-US" sz="1200" kern="1200" dirty="0" smtClean="0">
                <a:solidFill>
                  <a:schemeClr val="tx1"/>
                </a:solidFill>
                <a:effectLst/>
                <a:latin typeface="+mn-lt"/>
                <a:ea typeface="ＭＳ Ｐゴシック" charset="0"/>
                <a:cs typeface="+mn-cs"/>
              </a:rPr>
              <a:t>of certain types of PPE (e.g., respirators) or provision of medical surveillance and training to workers. Accordingly, OSHA is providing enforcement flexibilities for specific provisions of certain standards to address these challenges and help ensure the continued protection of worker safety and health.</a:t>
            </a:r>
          </a:p>
          <a:p>
            <a:endParaRPr lang="en-US" dirty="0" smtClean="0"/>
          </a:p>
          <a:p>
            <a:r>
              <a:rPr lang="en-US" dirty="0" smtClean="0"/>
              <a:t>This enforcement guidance is intended to be time-limited to the current public health crisis. Please frequently check OSHA’s webpage at www.osha.gov/coronavirus for updates.</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18</a:t>
            </a:fld>
            <a:endParaRPr lang="en-US" dirty="0"/>
          </a:p>
        </p:txBody>
      </p:sp>
    </p:spTree>
    <p:extLst>
      <p:ext uri="{BB962C8B-B14F-4D97-AF65-F5344CB8AC3E}">
        <p14:creationId xmlns:p14="http://schemas.microsoft.com/office/powerpoint/2010/main" val="803598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COVID-19</a:t>
            </a:r>
            <a:r>
              <a:rPr lang="en-US" baseline="0" dirty="0" smtClean="0"/>
              <a:t> Safety and Health Topics page, OSHA is also providing a number of alerts, a booklet produced jointly with the U.S. Department of Health and Human services, and other materials to help workers and employers, including in the sectors where exposure to the virus may be most likely. These materials are all available from the OSHA.gov/coronavirus page.</a:t>
            </a:r>
          </a:p>
          <a:p>
            <a:endParaRPr lang="en-US" baseline="0" dirty="0"/>
          </a:p>
          <a:p>
            <a:r>
              <a:rPr lang="en-US" baseline="0" dirty="0" smtClean="0"/>
              <a:t>You can find additional resources from the Coronavirus Task Force at coronavirus.gov and the U.S. Department of Labor at dol.gov/coronavirus.</a:t>
            </a:r>
          </a:p>
        </p:txBody>
      </p:sp>
      <p:sp>
        <p:nvSpPr>
          <p:cNvPr id="4" name="Slide Number Placeholder 3"/>
          <p:cNvSpPr>
            <a:spLocks noGrp="1"/>
          </p:cNvSpPr>
          <p:nvPr>
            <p:ph type="sldNum" sz="quarter" idx="10"/>
          </p:nvPr>
        </p:nvSpPr>
        <p:spPr/>
        <p:txBody>
          <a:bodyPr/>
          <a:lstStyle/>
          <a:p>
            <a:fld id="{ABE2779E-D1FA-B94E-B00B-BB69D64E6083}" type="slidenum">
              <a:rPr lang="en-US" smtClean="0"/>
              <a:pPr/>
              <a:t>19</a:t>
            </a:fld>
            <a:endParaRPr lang="en-US" dirty="0"/>
          </a:p>
        </p:txBody>
      </p:sp>
    </p:spTree>
    <p:extLst>
      <p:ext uri="{BB962C8B-B14F-4D97-AF65-F5344CB8AC3E}">
        <p14:creationId xmlns:p14="http://schemas.microsoft.com/office/powerpoint/2010/main" val="1744464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N: Disinfectants for Use Against SARS-CoV-2 – </a:t>
            </a:r>
            <a:r>
              <a:rPr lang="en-US" dirty="0" smtClean="0">
                <a:hlinkClick r:id="rId3"/>
              </a:rPr>
              <a:t>https://www.epa.gov/pesticide-registration/list-n-disinfectants-use-against-sars-cov-2</a:t>
            </a:r>
            <a:endParaRPr lang="en-US" dirty="0" smtClean="0"/>
          </a:p>
          <a:p>
            <a:endParaRPr lang="en-US" dirty="0" smtClean="0"/>
          </a:p>
          <a:p>
            <a:r>
              <a:rPr lang="en-US" dirty="0" smtClean="0"/>
              <a:t>List N includes products that meet EPA’s criteria for use against SARS-CoV-2, the cause of COVID-19.</a:t>
            </a:r>
          </a:p>
          <a:p>
            <a:endParaRPr lang="en-US" dirty="0" smtClean="0"/>
          </a:p>
          <a:p>
            <a:r>
              <a:rPr lang="en-US" dirty="0" smtClean="0"/>
              <a:t>This list includes products with emerging viral pathogen claims and those with human coronavirus claims. If a product with an emerging viral pathogen claim is not available, use a product with a coronavirus claim. If the product is listed as “N” under the Emerging Viral Pathogen Claim column, then it has a human coronavirus claim.</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20</a:t>
            </a:fld>
            <a:endParaRPr lang="en-US" dirty="0"/>
          </a:p>
        </p:txBody>
      </p:sp>
    </p:spTree>
    <p:extLst>
      <p:ext uri="{BB962C8B-B14F-4D97-AF65-F5344CB8AC3E}">
        <p14:creationId xmlns:p14="http://schemas.microsoft.com/office/powerpoint/2010/main" val="1305338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mn-cs"/>
              </a:rPr>
              <a:t>For all workers, regardless of specific exposure risks, it is always a good practice to:</a:t>
            </a: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Frequently wash your hands with soap and water for at least 20 seconds. When soap and running water are unavailable, use an alcohol-based hand rub with at least 60% alcohol. Always wash hands that are visibly soiled.</a:t>
            </a: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Follow good cough</a:t>
            </a:r>
            <a:r>
              <a:rPr lang="en-US" sz="1200" kern="1200" baseline="0" dirty="0" smtClean="0">
                <a:solidFill>
                  <a:schemeClr val="tx1"/>
                </a:solidFill>
                <a:effectLst/>
                <a:latin typeface="+mn-lt"/>
                <a:ea typeface="ＭＳ Ｐゴシック" charset="0"/>
                <a:cs typeface="+mn-cs"/>
              </a:rPr>
              <a:t> etiquette by covering your mouth when coughing and sneezing, such as by using disposable tissues or coughing/sneezing into the elbow.</a:t>
            </a:r>
            <a:endParaRPr lang="en-US" sz="1200" kern="1200" dirty="0" smtClean="0">
              <a:solidFill>
                <a:schemeClr val="tx1"/>
              </a:solidFill>
              <a:effectLst/>
              <a:latin typeface="+mn-lt"/>
              <a:ea typeface="ＭＳ Ｐゴシック" charset="0"/>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Avoid touching your eyes, nose, or mouth with unwashed hands.</a:t>
            </a: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Avoid close contact with people who are sick.</a:t>
            </a:r>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21</a:t>
            </a:fld>
            <a:endParaRPr lang="en-US" dirty="0"/>
          </a:p>
        </p:txBody>
      </p:sp>
    </p:spTree>
    <p:extLst>
      <p:ext uri="{BB962C8B-B14F-4D97-AF65-F5344CB8AC3E}">
        <p14:creationId xmlns:p14="http://schemas.microsoft.com/office/powerpoint/2010/main" val="3409331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fld id="{ABE2779E-D1FA-B94E-B00B-BB69D64E6083}" type="slidenum">
              <a:rPr lang="en-US" smtClean="0"/>
              <a:pPr/>
              <a:t>22</a:t>
            </a:fld>
            <a:endParaRPr lang="en-US" dirty="0"/>
          </a:p>
        </p:txBody>
      </p:sp>
    </p:spTree>
    <p:extLst>
      <p:ext uri="{BB962C8B-B14F-4D97-AF65-F5344CB8AC3E}">
        <p14:creationId xmlns:p14="http://schemas.microsoft.com/office/powerpoint/2010/main" val="188757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4</a:t>
            </a:fld>
            <a:endParaRPr lang="en-US" dirty="0"/>
          </a:p>
        </p:txBody>
      </p:sp>
    </p:spTree>
    <p:extLst>
      <p:ext uri="{BB962C8B-B14F-4D97-AF65-F5344CB8AC3E}">
        <p14:creationId xmlns:p14="http://schemas.microsoft.com/office/powerpoint/2010/main" val="96783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mn-cs"/>
              </a:rPr>
              <a:t>Workers required to use PPE must be trained. This training includes when to use PPE; what PPE is necessary; how to properly don (put on), use, take off PPE; how to properly dispose of or disinfect, inspect for damage and maintain PPE; and the limitations of PPE. Applicable standards include the PPE (</a:t>
            </a:r>
            <a:r>
              <a:rPr lang="en-US" sz="1200" u="sng" kern="1200" dirty="0" smtClean="0">
                <a:solidFill>
                  <a:schemeClr val="tx1"/>
                </a:solidFill>
                <a:effectLst/>
                <a:latin typeface="+mn-lt"/>
                <a:ea typeface="ＭＳ Ｐゴシック" charset="0"/>
                <a:cs typeface="+mn-cs"/>
                <a:hlinkClick r:id="rId3" tooltip="29 CFR 1910.132"/>
              </a:rPr>
              <a:t>29 CFR 1910.132</a:t>
            </a:r>
            <a:r>
              <a:rPr lang="en-US" sz="1200" kern="1200" dirty="0" smtClean="0">
                <a:solidFill>
                  <a:schemeClr val="tx1"/>
                </a:solidFill>
                <a:effectLst/>
                <a:latin typeface="+mn-lt"/>
                <a:ea typeface="ＭＳ Ｐゴシック" charset="0"/>
                <a:cs typeface="+mn-cs"/>
              </a:rPr>
              <a:t>), Eye and Face Protection (</a:t>
            </a:r>
            <a:r>
              <a:rPr lang="en-US" sz="1200" u="sng" kern="1200" dirty="0" smtClean="0">
                <a:solidFill>
                  <a:schemeClr val="tx1"/>
                </a:solidFill>
                <a:effectLst/>
                <a:latin typeface="+mn-lt"/>
                <a:ea typeface="ＭＳ Ｐゴシック" charset="0"/>
                <a:cs typeface="+mn-cs"/>
                <a:hlinkClick r:id="rId4" tooltip="29 CFR 1910.133"/>
              </a:rPr>
              <a:t>29 CFR 1910.133</a:t>
            </a:r>
            <a:r>
              <a:rPr lang="en-US" sz="1200" kern="1200" dirty="0" smtClean="0">
                <a:solidFill>
                  <a:schemeClr val="tx1"/>
                </a:solidFill>
                <a:effectLst/>
                <a:latin typeface="+mn-lt"/>
                <a:ea typeface="ＭＳ Ｐゴシック" charset="0"/>
                <a:cs typeface="+mn-cs"/>
              </a:rPr>
              <a:t>), Hand Protection (</a:t>
            </a:r>
            <a:r>
              <a:rPr lang="en-US" sz="1200" u="sng" kern="1200" dirty="0" smtClean="0">
                <a:solidFill>
                  <a:schemeClr val="tx1"/>
                </a:solidFill>
                <a:effectLst/>
                <a:latin typeface="+mn-lt"/>
                <a:ea typeface="ＭＳ Ｐゴシック" charset="0"/>
                <a:cs typeface="+mn-cs"/>
                <a:hlinkClick r:id="rId5" tooltip="29 CFR 1910.138"/>
              </a:rPr>
              <a:t>29 CFR 1910.138</a:t>
            </a:r>
            <a:r>
              <a:rPr lang="en-US" sz="1200" kern="1200" dirty="0" smtClean="0">
                <a:solidFill>
                  <a:schemeClr val="tx1"/>
                </a:solidFill>
                <a:effectLst/>
                <a:latin typeface="+mn-lt"/>
                <a:ea typeface="ＭＳ Ｐゴシック" charset="0"/>
                <a:cs typeface="+mn-cs"/>
              </a:rPr>
              <a:t>), and Respiratory Protection (</a:t>
            </a:r>
            <a:r>
              <a:rPr lang="en-US" sz="1200" u="sng" kern="1200" dirty="0" smtClean="0">
                <a:solidFill>
                  <a:schemeClr val="tx1"/>
                </a:solidFill>
                <a:effectLst/>
                <a:latin typeface="+mn-lt"/>
                <a:ea typeface="ＭＳ Ｐゴシック" charset="0"/>
                <a:cs typeface="+mn-cs"/>
                <a:hlinkClick r:id="rId6" tooltip="29 CFR 1910.134"/>
              </a:rPr>
              <a:t>29 CFR 1910.134</a:t>
            </a:r>
            <a:r>
              <a:rPr lang="en-US" sz="1200" kern="1200" dirty="0" smtClean="0">
                <a:solidFill>
                  <a:schemeClr val="tx1"/>
                </a:solidFill>
                <a:effectLst/>
                <a:latin typeface="+mn-lt"/>
                <a:ea typeface="ＭＳ Ｐゴシック" charset="0"/>
                <a:cs typeface="+mn-cs"/>
              </a:rPr>
              <a:t>) standards. The OSHA website offers a variety of </a:t>
            </a:r>
            <a:r>
              <a:rPr lang="en-US" sz="1200" u="sng" kern="1200" dirty="0" smtClean="0">
                <a:solidFill>
                  <a:schemeClr val="tx1"/>
                </a:solidFill>
                <a:effectLst/>
                <a:latin typeface="+mn-lt"/>
                <a:ea typeface="ＭＳ Ｐゴシック" charset="0"/>
                <a:cs typeface="+mn-cs"/>
                <a:hlinkClick r:id="rId7" tooltip="Respiratory protection training videos"/>
              </a:rPr>
              <a:t>training videos</a:t>
            </a:r>
            <a:r>
              <a:rPr lang="en-US" sz="1200" kern="1200" dirty="0" smtClean="0">
                <a:solidFill>
                  <a:schemeClr val="tx1"/>
                </a:solidFill>
                <a:effectLst/>
                <a:latin typeface="+mn-lt"/>
                <a:ea typeface="ＭＳ Ｐゴシック" charset="0"/>
                <a:cs typeface="+mn-cs"/>
              </a:rPr>
              <a:t> on respiratory protection.</a:t>
            </a:r>
          </a:p>
          <a:p>
            <a:endParaRPr lang="en-US" sz="1200" kern="1200" dirty="0" smtClean="0">
              <a:solidFill>
                <a:schemeClr val="tx1"/>
              </a:solidFill>
              <a:effectLst/>
              <a:latin typeface="+mn-lt"/>
              <a:ea typeface="ＭＳ Ｐゴシック" charset="0"/>
              <a:cs typeface="+mn-cs"/>
            </a:endParaRPr>
          </a:p>
          <a:p>
            <a:r>
              <a:rPr lang="en-US" sz="1200" kern="1200" dirty="0" smtClean="0">
                <a:solidFill>
                  <a:schemeClr val="tx1"/>
                </a:solidFill>
                <a:effectLst/>
                <a:latin typeface="+mn-lt"/>
                <a:ea typeface="ＭＳ Ｐゴシック" charset="0"/>
                <a:cs typeface="+mn-cs"/>
              </a:rPr>
              <a:t>When the potential exists for exposure to </a:t>
            </a:r>
            <a:r>
              <a:rPr lang="en-US" sz="1200" u="sng" kern="1200" dirty="0" smtClean="0">
                <a:solidFill>
                  <a:schemeClr val="tx1"/>
                </a:solidFill>
                <a:effectLst/>
                <a:latin typeface="+mn-lt"/>
                <a:ea typeface="ＭＳ Ｐゴシック" charset="0"/>
                <a:cs typeface="+mn-cs"/>
                <a:hlinkClick r:id="rId8"/>
              </a:rPr>
              <a:t>human blood, certain body fluids, or other potentially infectious materials</a:t>
            </a:r>
            <a:r>
              <a:rPr lang="en-US" sz="1200" kern="1200" dirty="0" smtClean="0">
                <a:solidFill>
                  <a:schemeClr val="tx1"/>
                </a:solidFill>
                <a:effectLst/>
                <a:latin typeface="+mn-lt"/>
                <a:ea typeface="ＭＳ Ｐゴシック" charset="0"/>
                <a:cs typeface="+mn-cs"/>
              </a:rPr>
              <a:t>, workers must receive training required by the Bloodborne Pathogens (BBP) standard (</a:t>
            </a:r>
            <a:r>
              <a:rPr lang="en-US" sz="1200" u="sng" kern="1200" dirty="0" smtClean="0">
                <a:solidFill>
                  <a:schemeClr val="tx1"/>
                </a:solidFill>
                <a:effectLst/>
                <a:latin typeface="+mn-lt"/>
                <a:ea typeface="ＭＳ Ｐゴシック" charset="0"/>
                <a:cs typeface="+mn-cs"/>
                <a:hlinkClick r:id="rId9" tooltip="29 CFR 1910.1030"/>
              </a:rPr>
              <a:t>29 CFR 1910.1030</a:t>
            </a:r>
            <a:r>
              <a:rPr lang="en-US" sz="1200" kern="1200" dirty="0" smtClean="0">
                <a:solidFill>
                  <a:schemeClr val="tx1"/>
                </a:solidFill>
                <a:effectLst/>
                <a:latin typeface="+mn-lt"/>
                <a:ea typeface="ＭＳ Ｐゴシック" charset="0"/>
                <a:cs typeface="+mn-cs"/>
              </a:rPr>
              <a:t>), including information about how to recognize tasks that may involve exposure and the methods, such as engineering controls, work practices, and PPE, to reduce exposure. Further information on OSHA's BBP training regulations and policies is available for employers and workers on the OSHA </a:t>
            </a:r>
            <a:r>
              <a:rPr lang="en-US" sz="1200" u="sng" kern="1200" dirty="0" smtClean="0">
                <a:solidFill>
                  <a:schemeClr val="tx1"/>
                </a:solidFill>
                <a:effectLst/>
                <a:latin typeface="+mn-lt"/>
                <a:ea typeface="ＭＳ Ｐゴシック" charset="0"/>
                <a:cs typeface="+mn-cs"/>
                <a:hlinkClick r:id="rId10" tooltip="Bloodborne Pathogens and Needlestick Prevention Safety and Health Topics"/>
              </a:rPr>
              <a:t>Bloodborne Pathogens and Needlestick Prevention Safety and Health Topics</a:t>
            </a:r>
            <a:r>
              <a:rPr lang="en-US" sz="1200" kern="1200" dirty="0" smtClean="0">
                <a:solidFill>
                  <a:schemeClr val="tx1"/>
                </a:solidFill>
                <a:effectLst/>
                <a:latin typeface="+mn-lt"/>
                <a:ea typeface="ＭＳ Ｐゴシック" charset="0"/>
                <a:cs typeface="+mn-cs"/>
              </a:rPr>
              <a:t> page.</a:t>
            </a:r>
          </a:p>
          <a:p>
            <a:endParaRPr lang="en-US" sz="1200" kern="1200" dirty="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fld id="{ABE2779E-D1FA-B94E-B00B-BB69D64E6083}" type="slidenum">
              <a:rPr lang="en-US" smtClean="0"/>
              <a:pPr/>
              <a:t>23</a:t>
            </a:fld>
            <a:endParaRPr lang="en-US" dirty="0"/>
          </a:p>
        </p:txBody>
      </p:sp>
    </p:spTree>
    <p:extLst>
      <p:ext uri="{BB962C8B-B14F-4D97-AF65-F5344CB8AC3E}">
        <p14:creationId xmlns:p14="http://schemas.microsoft.com/office/powerpoint/2010/main" val="4079741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mn-cs"/>
              </a:rPr>
              <a:t>In all workplaces where exposure to the SARS-CoV-2 may occur, prompt identification and isolation of potentially infectious individuals is a critical first step in protecting workers, visitors, and others at the worksite. </a:t>
            </a:r>
          </a:p>
          <a:p>
            <a:endParaRPr lang="en-US" sz="1200" kern="1200" dirty="0" smtClean="0">
              <a:solidFill>
                <a:schemeClr val="tx1"/>
              </a:solidFill>
              <a:effectLst/>
              <a:latin typeface="+mn-lt"/>
              <a:ea typeface="ＭＳ Ｐゴシック" charset="0"/>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Immediately isolate the person. For example, move potentially infectious people to isolation rooms and close the door. On an aircraft, move potentially infectious people to a seat away from passengers and crew, if possible and without compromising aviation safety. In other worksites, move potentially infectious people to a location away from workers, customers, and other visitors.</a:t>
            </a:r>
          </a:p>
          <a:p>
            <a:pPr marL="171450" lvl="0" indent="-171450">
              <a:buFont typeface="Arial" panose="020B0604020202020204" pitchFamily="34" charset="0"/>
              <a:buChar char="•"/>
            </a:pPr>
            <a:endParaRPr lang="en-US" sz="1200" kern="1200" dirty="0" smtClean="0">
              <a:solidFill>
                <a:schemeClr val="tx1"/>
              </a:solidFill>
              <a:effectLst/>
              <a:latin typeface="+mn-lt"/>
              <a:ea typeface="ＭＳ Ｐゴシック" charset="0"/>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Take steps to limit spread of the person’s infectious respiratory secretions, including by providing them a facemask and asking them to wear it, if they can tolerate doing so. Note: A surgical mask on a patient or other sick person should not be confused with PPE for a worker; the mask acts to contain potentially infectious respiratory secretions at the source (i.e., the person’s nose and mouth).</a:t>
            </a:r>
          </a:p>
          <a:p>
            <a:pPr marL="171450" lvl="0" indent="-171450">
              <a:buFont typeface="Arial" panose="020B0604020202020204" pitchFamily="34" charset="0"/>
              <a:buChar char="•"/>
            </a:pPr>
            <a:endParaRPr lang="en-US" sz="1200" kern="1200" dirty="0" smtClean="0">
              <a:solidFill>
                <a:schemeClr val="tx1"/>
              </a:solidFill>
              <a:effectLst/>
              <a:latin typeface="+mn-lt"/>
              <a:ea typeface="ＭＳ Ｐゴシック" charset="0"/>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If possible, isolate people suspected of having COVID-19 separately from those with confirmed cases of the virus to prevent further transmission in screening, triage, or healthcare facilities.</a:t>
            </a:r>
          </a:p>
          <a:p>
            <a:pPr marL="171450" lvl="0" indent="-171450">
              <a:buFont typeface="Arial" panose="020B0604020202020204" pitchFamily="34" charset="0"/>
              <a:buChar char="•"/>
            </a:pPr>
            <a:endParaRPr lang="en-US" sz="1200" kern="1200" dirty="0" smtClean="0">
              <a:solidFill>
                <a:schemeClr val="tx1"/>
              </a:solidFill>
              <a:effectLst/>
              <a:latin typeface="+mn-lt"/>
              <a:ea typeface="ＭＳ Ｐゴシック" charset="0"/>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Restrict the number of personnel entering the room of a patient with suspected/confirmed COVID-19. </a:t>
            </a:r>
          </a:p>
          <a:p>
            <a:pPr marL="171450" lvl="0" indent="-171450">
              <a:buFont typeface="Arial" panose="020B0604020202020204" pitchFamily="34" charset="0"/>
              <a:buChar char="•"/>
            </a:pPr>
            <a:endParaRPr lang="en-US" sz="1200" kern="1200" dirty="0" smtClean="0">
              <a:solidFill>
                <a:schemeClr val="tx1"/>
              </a:solidFill>
              <a:effectLst/>
              <a:latin typeface="+mn-lt"/>
              <a:ea typeface="ＭＳ Ｐゴシック" charset="0"/>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Protect workers  in close contact* with the sick person by using additional engineering and administrative control, safe work practices and PPE.</a:t>
            </a:r>
            <a:endParaRPr lang="en-US" sz="1200" kern="1200" dirty="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fld id="{ABE2779E-D1FA-B94E-B00B-BB69D64E6083}" type="slidenum">
              <a:rPr lang="en-US" smtClean="0"/>
              <a:pPr/>
              <a:t>24</a:t>
            </a:fld>
            <a:endParaRPr lang="en-US" dirty="0"/>
          </a:p>
        </p:txBody>
      </p:sp>
    </p:spTree>
    <p:extLst>
      <p:ext uri="{BB962C8B-B14F-4D97-AF65-F5344CB8AC3E}">
        <p14:creationId xmlns:p14="http://schemas.microsoft.com/office/powerpoint/2010/main" val="2253435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OSHA and CDC recommend respiratory protection for certain workers who have close contact with potentially</a:t>
            </a:r>
            <a:r>
              <a:rPr lang="en-US" sz="1200" kern="1200" baseline="0" dirty="0" smtClean="0">
                <a:solidFill>
                  <a:schemeClr val="tx1"/>
                </a:solidFill>
                <a:effectLst/>
                <a:latin typeface="+mn-lt"/>
                <a:ea typeface="ＭＳ Ｐゴシック" charset="0"/>
                <a:cs typeface="+mn-cs"/>
              </a:rPr>
              <a:t> infectious people, including healthcare, border protection, and screening workers tending to persons under investigation (PUI) for COVID-19 and those providing care for suspected or confirmed patients. Standard biosafety practices in BSL-2 and BSL-3 microbiological laboratories—including clinical labs—also call for respiratory protection for certain activities, including any tasks that may generate aerosols.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Whenever needed, use respiratory protection, including NIOSH-certified</a:t>
            </a:r>
            <a:r>
              <a:rPr lang="en-US" sz="1200" kern="1200" baseline="0" dirty="0" smtClean="0">
                <a:solidFill>
                  <a:schemeClr val="tx1"/>
                </a:solidFill>
                <a:effectLst/>
                <a:latin typeface="+mn-lt"/>
                <a:ea typeface="ＭＳ Ｐゴシック" charset="0"/>
                <a:cs typeface="+mn-cs"/>
              </a:rPr>
              <a:t> disposal N95 filtering facepiece or better (e.g., elastomeric APRs with N95 particulate cartridges, PAPRs with N100/HEPA filters) respirators,</a:t>
            </a:r>
            <a:r>
              <a:rPr lang="en-US" sz="1200" kern="1200" dirty="0" smtClean="0">
                <a:solidFill>
                  <a:schemeClr val="tx1"/>
                </a:solidFill>
                <a:effectLst/>
                <a:latin typeface="+mn-lt"/>
                <a:ea typeface="ＭＳ Ｐゴシック" charset="0"/>
                <a:cs typeface="+mn-cs"/>
              </a:rPr>
              <a:t> as part of a comprehensive, written respiratory protection program that meets the requirements of OSHA’s Respiratory Protection standard (</a:t>
            </a:r>
            <a:r>
              <a:rPr lang="en-US" sz="1200" u="sng" kern="1200" dirty="0" smtClean="0">
                <a:solidFill>
                  <a:schemeClr val="tx1"/>
                </a:solidFill>
                <a:effectLst/>
                <a:latin typeface="+mn-lt"/>
                <a:ea typeface="ＭＳ Ｐゴシック" charset="0"/>
                <a:cs typeface="+mn-cs"/>
                <a:hlinkClick r:id="rId3"/>
              </a:rPr>
              <a:t>29 CFR 1910.134</a:t>
            </a:r>
            <a:r>
              <a:rPr lang="en-US" sz="1200" kern="1200" dirty="0" smtClean="0">
                <a:solidFill>
                  <a:schemeClr val="tx1"/>
                </a:solidFill>
                <a:effectLst/>
                <a:latin typeface="+mn-lt"/>
                <a:ea typeface="ＭＳ Ｐゴシック" charset="0"/>
                <a:cs typeface="+mn-cs"/>
              </a:rPr>
              <a:t>) and includes medical exams, fit testing, and training.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ＭＳ Ｐゴシック" charset="0"/>
                <a:cs typeface="+mn-cs"/>
              </a:rPr>
              <a:t>OSHA has released enforcement memoranda detailing enforcement discretion around the Respiratory Protection standard, including cases in which employers may consider re-use or extended use of N95 filtering facepiece respirators (FFRs), other NIOSH-certified FFRS, elastomeric APRs, PAPRs, respiratory protection equipment that was previously NIOSH-certified by that has exceeded its manufacturer’s recommended shelf-life, and respiratory protection equipment certified in accordance with the standards from other countries or jurisdictions. See www.osha.gov/enforcementmemos for complete details.</a:t>
            </a:r>
            <a:endParaRPr lang="en-US" sz="1200" kern="1200" dirty="0" smtClean="0">
              <a:solidFill>
                <a:schemeClr val="tx1"/>
              </a:solidFill>
              <a:effectLst/>
              <a:latin typeface="+mn-lt"/>
              <a:ea typeface="ＭＳ Ｐゴシック" charset="0"/>
              <a:cs typeface="+mn-cs"/>
            </a:endParaRPr>
          </a:p>
          <a:p>
            <a:endParaRPr lang="en-US" sz="1200" kern="1200" dirty="0" smtClean="0">
              <a:solidFill>
                <a:schemeClr val="tx1"/>
              </a:solidFill>
              <a:effectLst/>
              <a:latin typeface="+mn-lt"/>
              <a:ea typeface="ＭＳ Ｐゴシック" charset="0"/>
              <a:cs typeface="+mn-cs"/>
            </a:endParaRPr>
          </a:p>
          <a:p>
            <a:endParaRPr lang="en-US" sz="1200" kern="1200" dirty="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fld id="{ABE2779E-D1FA-B94E-B00B-BB69D64E6083}" type="slidenum">
              <a:rPr lang="en-US" smtClean="0"/>
              <a:pPr/>
              <a:t>25</a:t>
            </a:fld>
            <a:endParaRPr lang="en-US" dirty="0"/>
          </a:p>
        </p:txBody>
      </p:sp>
    </p:spTree>
    <p:extLst>
      <p:ext uri="{BB962C8B-B14F-4D97-AF65-F5344CB8AC3E}">
        <p14:creationId xmlns:p14="http://schemas.microsoft.com/office/powerpoint/2010/main" val="3113814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charset="0"/>
                <a:cs typeface="+mn-cs"/>
              </a:rPr>
              <a:t>Under OSHA’s recordkeeping requirements, COVID-19 is a recordable illness, and employers are responsible for recording cases of COVID-19, if:</a:t>
            </a:r>
          </a:p>
          <a:p>
            <a:pPr marL="228600" indent="-228600">
              <a:buAutoNum type="arabicParenBoth"/>
            </a:pPr>
            <a:r>
              <a:rPr lang="en-US" sz="1200" b="0" i="0" kern="1200" dirty="0" smtClean="0">
                <a:solidFill>
                  <a:schemeClr val="tx1"/>
                </a:solidFill>
                <a:effectLst/>
                <a:latin typeface="+mn-lt"/>
                <a:ea typeface="ＭＳ Ｐゴシック" charset="0"/>
                <a:cs typeface="+mn-cs"/>
              </a:rPr>
              <a:t>the case is a confirmed case of COVID-19, as defined by Centers for Disease Control and Prevention (CDC);</a:t>
            </a:r>
          </a:p>
          <a:p>
            <a:pPr marL="228600" indent="-228600">
              <a:buAutoNum type="arabicParenBoth"/>
            </a:pPr>
            <a:r>
              <a:rPr lang="en-US" sz="1200" b="0" i="0" kern="1200" dirty="0" smtClean="0">
                <a:solidFill>
                  <a:schemeClr val="tx1"/>
                </a:solidFill>
                <a:effectLst/>
                <a:latin typeface="+mn-lt"/>
                <a:ea typeface="ＭＳ Ｐゴシック" charset="0"/>
                <a:cs typeface="+mn-cs"/>
              </a:rPr>
              <a:t>the case is work-related as defined by 29 CFR § 1904.5;</a:t>
            </a:r>
            <a:r>
              <a:rPr lang="en-US" sz="1200" b="0" i="0" kern="1200" baseline="0" dirty="0" smtClean="0">
                <a:solidFill>
                  <a:schemeClr val="tx1"/>
                </a:solidFill>
                <a:effectLst/>
                <a:latin typeface="+mn-lt"/>
                <a:ea typeface="ＭＳ Ｐゴシック" charset="0"/>
                <a:cs typeface="+mn-cs"/>
              </a:rPr>
              <a:t> </a:t>
            </a:r>
            <a:r>
              <a:rPr lang="en-US" sz="1200" b="0" i="0" kern="1200" dirty="0" smtClean="0">
                <a:solidFill>
                  <a:schemeClr val="tx1"/>
                </a:solidFill>
                <a:effectLst/>
                <a:latin typeface="+mn-lt"/>
                <a:ea typeface="ＭＳ Ｐゴシック" charset="0"/>
                <a:cs typeface="+mn-cs"/>
              </a:rPr>
              <a:t>and</a:t>
            </a:r>
          </a:p>
          <a:p>
            <a:pPr marL="228600" indent="-228600">
              <a:buAutoNum type="arabicParenBoth"/>
            </a:pPr>
            <a:r>
              <a:rPr lang="en-US" sz="1200" b="0" i="0" kern="1200" dirty="0" smtClean="0">
                <a:solidFill>
                  <a:schemeClr val="tx1"/>
                </a:solidFill>
                <a:effectLst/>
                <a:latin typeface="+mn-lt"/>
                <a:ea typeface="ＭＳ Ｐゴシック" charset="0"/>
                <a:cs typeface="+mn-cs"/>
              </a:rPr>
              <a:t>the case involves one or more of the general recording criteria set forth in 29 CFR § 1904.7.</a:t>
            </a:r>
          </a:p>
          <a:p>
            <a:pPr marL="0" indent="0">
              <a:buNone/>
            </a:pPr>
            <a:endParaRPr lang="en-US" sz="1200" b="0" i="0" kern="1200" dirty="0" smtClean="0">
              <a:solidFill>
                <a:schemeClr val="tx1"/>
              </a:solidFill>
              <a:effectLst/>
              <a:latin typeface="+mn-lt"/>
              <a:ea typeface="ＭＳ Ｐゴシック" charset="0"/>
              <a:cs typeface="+mn-cs"/>
            </a:endParaRPr>
          </a:p>
          <a:p>
            <a:pPr marL="0" indent="0">
              <a:buNone/>
            </a:pPr>
            <a:r>
              <a:rPr lang="en-US" sz="1200" b="0" i="0" kern="1200" dirty="0" smtClean="0">
                <a:solidFill>
                  <a:schemeClr val="tx1"/>
                </a:solidFill>
                <a:effectLst/>
                <a:latin typeface="+mn-lt"/>
                <a:ea typeface="ＭＳ Ｐゴシック" charset="0"/>
                <a:cs typeface="+mn-cs"/>
              </a:rPr>
              <a:t>On March 11, the World Health Organization (WHO) declared COVID-19 a global pandemic, and the extent of transmission is a rapidly evolving issue.</a:t>
            </a:r>
          </a:p>
          <a:p>
            <a:endParaRPr lang="en-US" sz="1200" b="0" i="0" kern="1200" dirty="0" smtClean="0">
              <a:solidFill>
                <a:schemeClr val="tx1"/>
              </a:solidFill>
              <a:effectLst/>
              <a:latin typeface="+mn-lt"/>
              <a:ea typeface="ＭＳ Ｐゴシック" charset="0"/>
              <a:cs typeface="+mn-cs"/>
            </a:endParaRPr>
          </a:p>
          <a:p>
            <a:r>
              <a:rPr lang="en-US" sz="1200" b="0" i="0" kern="1200" dirty="0" smtClean="0">
                <a:solidFill>
                  <a:schemeClr val="tx1"/>
                </a:solidFill>
                <a:effectLst/>
                <a:latin typeface="+mn-lt"/>
                <a:ea typeface="ＭＳ Ｐゴシック" charset="0"/>
                <a:cs typeface="+mn-cs"/>
              </a:rPr>
              <a:t>In areas where there is ongoing community transmission, employers other than those in the healthcare industry, emergency response organizations (e.g., emergency medical, firefighting, and law enforcement services), and correctional institutions may have difficulty making determinations about whether workers who contracted COVID-19 did so due to exposures at work. In light of those difficulties, OSHA is exercising its enforcement discretion in order to provide certainty to the regulated community.</a:t>
            </a:r>
          </a:p>
          <a:p>
            <a:endParaRPr lang="en-US" sz="1200" b="0" i="0" kern="1200" dirty="0" smtClean="0">
              <a:solidFill>
                <a:schemeClr val="tx1"/>
              </a:solidFill>
              <a:effectLst/>
              <a:latin typeface="+mn-lt"/>
              <a:ea typeface="ＭＳ Ｐゴシック" charset="0"/>
              <a:cs typeface="+mn-cs"/>
            </a:endParaRPr>
          </a:p>
          <a:p>
            <a:r>
              <a:rPr lang="en-US" sz="1200" b="0" i="0" kern="1200" dirty="0" smtClean="0">
                <a:solidFill>
                  <a:schemeClr val="tx1"/>
                </a:solidFill>
                <a:effectLst/>
                <a:latin typeface="+mn-lt"/>
                <a:ea typeface="ＭＳ Ｐゴシック" charset="0"/>
                <a:cs typeface="+mn-cs"/>
              </a:rPr>
              <a:t>Employers of workers in the healthcare industry, emergency response organizations (e.g., emergency medical, firefighting, and law enforcement services), and correctional institutions must continue to make work-relatedness determinations pursuant to 29 CFR § 1904. Until further notice, however, OSHA will not enforce 29 CFR § 1904 to require other employers to make the same work-relatedness determinations, except where:</a:t>
            </a:r>
          </a:p>
          <a:p>
            <a:pPr marL="171450" indent="-171450">
              <a:buFont typeface="Arial" panose="020B0604020202020204" pitchFamily="34" charset="0"/>
              <a:buChar char="•"/>
            </a:pPr>
            <a:r>
              <a:rPr lang="en-US" sz="1200" b="0" i="0" kern="1200" dirty="0" smtClean="0">
                <a:solidFill>
                  <a:schemeClr val="tx1"/>
                </a:solidFill>
                <a:effectLst/>
                <a:latin typeface="+mn-lt"/>
                <a:ea typeface="ＭＳ Ｐゴシック" charset="0"/>
                <a:cs typeface="+mn-cs"/>
              </a:rPr>
              <a:t>There is objective evidence that a COVID-19 case may be work-related. This could include, for example, a number of cases developing among workers who work closely together without an alternative explanation; and</a:t>
            </a:r>
          </a:p>
          <a:p>
            <a:pPr marL="171450" indent="-171450">
              <a:buFont typeface="Arial" panose="020B0604020202020204" pitchFamily="34" charset="0"/>
              <a:buChar char="•"/>
            </a:pPr>
            <a:r>
              <a:rPr lang="en-US" sz="1200" b="0" i="0" kern="1200" dirty="0" smtClean="0">
                <a:solidFill>
                  <a:schemeClr val="tx1"/>
                </a:solidFill>
                <a:effectLst/>
                <a:latin typeface="+mn-lt"/>
                <a:ea typeface="ＭＳ Ｐゴシック" charset="0"/>
                <a:cs typeface="+mn-cs"/>
              </a:rPr>
              <a:t>The evidence was reasonably available to the employer. For purposes of this memorandum, examples of reasonably available evidence include information given to the employer by employees, as well as information that an employer learns regarding its employees’ health and safety in the ordinary course of managing its business and employees.</a:t>
            </a:r>
          </a:p>
          <a:p>
            <a:endParaRPr lang="en-US" sz="1200" b="0" i="0" kern="1200" dirty="0" smtClean="0">
              <a:solidFill>
                <a:schemeClr val="tx1"/>
              </a:solidFill>
              <a:effectLst/>
              <a:latin typeface="+mn-lt"/>
              <a:ea typeface="ＭＳ Ｐゴシック" charset="0"/>
              <a:cs typeface="+mn-cs"/>
            </a:endParaRPr>
          </a:p>
          <a:p>
            <a:r>
              <a:rPr lang="en-US" sz="1200" b="0" i="0" kern="1200" dirty="0" smtClean="0">
                <a:solidFill>
                  <a:schemeClr val="tx1"/>
                </a:solidFill>
                <a:effectLst/>
                <a:latin typeface="+mn-lt"/>
                <a:ea typeface="ＭＳ Ｐゴシック" charset="0"/>
                <a:cs typeface="+mn-cs"/>
              </a:rPr>
              <a:t>This enforcement policy will help employers focus their response efforts on implementing </a:t>
            </a:r>
            <a:r>
              <a:rPr lang="en-US" sz="1200" b="0" i="0" u="none" strike="noStrike" kern="1200" dirty="0" smtClean="0">
                <a:solidFill>
                  <a:schemeClr val="tx1"/>
                </a:solidFill>
                <a:effectLst/>
                <a:latin typeface="+mn-lt"/>
                <a:ea typeface="ＭＳ Ｐゴシック" charset="0"/>
                <a:cs typeface="+mn-cs"/>
                <a:hlinkClick r:id="rId3" tooltip="COVID-19"/>
              </a:rPr>
              <a:t>good hygiene practices</a:t>
            </a:r>
            <a:r>
              <a:rPr lang="en-US" sz="1200" b="0" i="0" kern="1200" dirty="0" smtClean="0">
                <a:solidFill>
                  <a:schemeClr val="tx1"/>
                </a:solidFill>
                <a:effectLst/>
                <a:latin typeface="+mn-lt"/>
                <a:ea typeface="ＭＳ Ｐゴシック" charset="0"/>
                <a:cs typeface="+mn-cs"/>
              </a:rPr>
              <a:t> in their workplaces, and otherwise mitigating COVID-19’s effects, rather than on making difficult work-relatedness decisions in circumstances where there is community transmission.</a:t>
            </a:r>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26</a:t>
            </a:fld>
            <a:endParaRPr lang="en-US" dirty="0"/>
          </a:p>
        </p:txBody>
      </p:sp>
    </p:spTree>
    <p:extLst>
      <p:ext uri="{BB962C8B-B14F-4D97-AF65-F5344CB8AC3E}">
        <p14:creationId xmlns:p14="http://schemas.microsoft.com/office/powerpoint/2010/main" val="4138365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27</a:t>
            </a:fld>
            <a:endParaRPr lang="en-US" dirty="0"/>
          </a:p>
        </p:txBody>
      </p:sp>
    </p:spTree>
    <p:extLst>
      <p:ext uri="{BB962C8B-B14F-4D97-AF65-F5344CB8AC3E}">
        <p14:creationId xmlns:p14="http://schemas.microsoft.com/office/powerpoint/2010/main" val="866549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28</a:t>
            </a:fld>
            <a:endParaRPr lang="en-US" dirty="0"/>
          </a:p>
        </p:txBody>
      </p:sp>
    </p:spTree>
    <p:extLst>
      <p:ext uri="{BB962C8B-B14F-4D97-AF65-F5344CB8AC3E}">
        <p14:creationId xmlns:p14="http://schemas.microsoft.com/office/powerpoint/2010/main" val="136802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66763" indent="-292100">
              <a:defRPr>
                <a:solidFill>
                  <a:schemeClr val="tx1"/>
                </a:solidFill>
                <a:latin typeface="Arial" charset="0"/>
                <a:ea typeface="ＭＳ Ｐゴシック" charset="0"/>
              </a:defRPr>
            </a:lvl2pPr>
            <a:lvl3pPr marL="1179513" indent="-233363">
              <a:defRPr>
                <a:solidFill>
                  <a:schemeClr val="tx1"/>
                </a:solidFill>
                <a:latin typeface="Arial" charset="0"/>
                <a:ea typeface="ＭＳ Ｐゴシック" charset="0"/>
              </a:defRPr>
            </a:lvl3pPr>
            <a:lvl4pPr marL="1654175" indent="-233363">
              <a:defRPr>
                <a:solidFill>
                  <a:schemeClr val="tx1"/>
                </a:solidFill>
                <a:latin typeface="Arial" charset="0"/>
                <a:ea typeface="ＭＳ Ｐゴシック" charset="0"/>
              </a:defRPr>
            </a:lvl4pPr>
            <a:lvl5pPr marL="2128838" indent="-233363">
              <a:defRPr>
                <a:solidFill>
                  <a:schemeClr val="tx1"/>
                </a:solidFill>
                <a:latin typeface="Arial" charset="0"/>
                <a:ea typeface="ＭＳ Ｐゴシック" charset="0"/>
              </a:defRPr>
            </a:lvl5pPr>
            <a:lvl6pPr marL="2586038" indent="-233363" eaLnBrk="0" fontAlgn="base" hangingPunct="0">
              <a:spcBef>
                <a:spcPct val="0"/>
              </a:spcBef>
              <a:spcAft>
                <a:spcPct val="0"/>
              </a:spcAft>
              <a:defRPr>
                <a:solidFill>
                  <a:schemeClr val="tx1"/>
                </a:solidFill>
                <a:latin typeface="Arial" charset="0"/>
                <a:ea typeface="ＭＳ Ｐゴシック" charset="0"/>
              </a:defRPr>
            </a:lvl6pPr>
            <a:lvl7pPr marL="3043238" indent="-233363" eaLnBrk="0" fontAlgn="base" hangingPunct="0">
              <a:spcBef>
                <a:spcPct val="0"/>
              </a:spcBef>
              <a:spcAft>
                <a:spcPct val="0"/>
              </a:spcAft>
              <a:defRPr>
                <a:solidFill>
                  <a:schemeClr val="tx1"/>
                </a:solidFill>
                <a:latin typeface="Arial" charset="0"/>
                <a:ea typeface="ＭＳ Ｐゴシック" charset="0"/>
              </a:defRPr>
            </a:lvl7pPr>
            <a:lvl8pPr marL="3500438" indent="-233363" eaLnBrk="0" fontAlgn="base" hangingPunct="0">
              <a:spcBef>
                <a:spcPct val="0"/>
              </a:spcBef>
              <a:spcAft>
                <a:spcPct val="0"/>
              </a:spcAft>
              <a:defRPr>
                <a:solidFill>
                  <a:schemeClr val="tx1"/>
                </a:solidFill>
                <a:latin typeface="Arial" charset="0"/>
                <a:ea typeface="ＭＳ Ｐゴシック" charset="0"/>
              </a:defRPr>
            </a:lvl8pPr>
            <a:lvl9pPr marL="3957638" indent="-233363" eaLnBrk="0" fontAlgn="base" hangingPunct="0">
              <a:spcBef>
                <a:spcPct val="0"/>
              </a:spcBef>
              <a:spcAft>
                <a:spcPct val="0"/>
              </a:spcAft>
              <a:defRPr>
                <a:solidFill>
                  <a:schemeClr val="tx1"/>
                </a:solidFill>
                <a:latin typeface="Arial" charset="0"/>
                <a:ea typeface="ＭＳ Ｐゴシック" charset="0"/>
              </a:defRPr>
            </a:lvl9pPr>
          </a:lstStyle>
          <a:p>
            <a:fld id="{9505CB53-ADB6-3642-827B-3EFBBB2DBE0A}" type="slidenum">
              <a:rPr lang="en-US"/>
              <a:pPr/>
              <a:t>29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ＭＳ Ｐゴシック" charset="0"/>
                <a:cs typeface="+mn-cs"/>
              </a:rPr>
              <a:t>Note that OSHA has released enforcement memoranda detailing enforcement discretion around the Respiratory Protection standard, including cases in which employers may consider re-use or extended use of N95 filtering facepiece respirators (FFRs), other NIOSH-certified FFRS, elastomeric APRs, PAPRs, respiratory protection equipment that was previously NIOSH-certified by that has exceeded its manufacturer’s recommended shelf-life, and respiratory protection equipment certified in accordance with the standards from other countries or jurisdictions. See www.osha.gov/enforcementmemos for complete details.</a:t>
            </a:r>
            <a:endParaRPr lang="en-US" sz="1200" kern="1200" dirty="0" smtClean="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fld id="{ABE2779E-D1FA-B94E-B00B-BB69D64E6083}" type="slidenum">
              <a:rPr lang="en-US" smtClean="0"/>
              <a:pPr/>
              <a:t>31</a:t>
            </a:fld>
            <a:endParaRPr lang="en-US" dirty="0"/>
          </a:p>
        </p:txBody>
      </p:sp>
    </p:spTree>
    <p:extLst>
      <p:ext uri="{BB962C8B-B14F-4D97-AF65-F5344CB8AC3E}">
        <p14:creationId xmlns:p14="http://schemas.microsoft.com/office/powerpoint/2010/main" val="2924449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COVID-19 can be a recordable illness if a worker is infected as a result of performing their work-related duties. However, employers are only responsible for recording cases of COVID-19 if all of the following are met:</a:t>
            </a:r>
          </a:p>
          <a:p>
            <a:endParaRPr lang="en-US" dirty="0" smtClean="0"/>
          </a:p>
          <a:p>
            <a:r>
              <a:rPr lang="en-US" dirty="0" smtClean="0"/>
              <a:t>1.The case is a confirmed case of COVID-19 (see CDC information on persons under investigation and presumptive positive and laboratory-confirmed cases of COVID-19);</a:t>
            </a:r>
          </a:p>
          <a:p>
            <a:r>
              <a:rPr lang="en-US" dirty="0" smtClean="0"/>
              <a:t>2.The case is work-related, as defined by 29 CFR 1904.5; and</a:t>
            </a:r>
          </a:p>
          <a:p>
            <a:r>
              <a:rPr lang="en-US" dirty="0" smtClean="0"/>
              <a:t>3.The case involves one or more of the general recording criteria set forth in 29 CFR 1904.7 (e.g., medical treatment beyond first-aid, days away from work).</a:t>
            </a:r>
          </a:p>
          <a:p>
            <a:endParaRPr lang="en-US" dirty="0" smtClean="0"/>
          </a:p>
          <a:p>
            <a:r>
              <a:rPr lang="en-US" dirty="0" smtClean="0"/>
              <a:t>Visit OSHA’s Injury and Illness Recordkeeping and Reporting Requirements page for more information.</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35</a:t>
            </a:fld>
            <a:endParaRPr lang="en-US" dirty="0"/>
          </a:p>
        </p:txBody>
      </p:sp>
    </p:spTree>
    <p:extLst>
      <p:ext uri="{BB962C8B-B14F-4D97-AF65-F5344CB8AC3E}">
        <p14:creationId xmlns:p14="http://schemas.microsoft.com/office/powerpoint/2010/main" val="2225343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36</a:t>
            </a:fld>
            <a:endParaRPr lang="en-US" dirty="0"/>
          </a:p>
        </p:txBody>
      </p:sp>
    </p:spTree>
    <p:extLst>
      <p:ext uri="{BB962C8B-B14F-4D97-AF65-F5344CB8AC3E}">
        <p14:creationId xmlns:p14="http://schemas.microsoft.com/office/powerpoint/2010/main" val="2845931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Centers for Disease Control</a:t>
            </a:r>
            <a:r>
              <a:rPr lang="en-US" baseline="0" dirty="0" smtClean="0"/>
              <a:t> and Prevention (CDC)</a:t>
            </a:r>
            <a:r>
              <a:rPr lang="en-US" dirty="0" smtClean="0"/>
              <a:t> website provides the latest information</a:t>
            </a:r>
            <a:r>
              <a:rPr lang="en-US" baseline="0" dirty="0" smtClean="0"/>
              <a:t> on the pandemic, including countries with cases and, in the United States, states with cases. CDC is also updating its website several times a week to report the number of persons under investigation (PUI) for the virus, as well as positive and negative test results among those people.</a:t>
            </a:r>
          </a:p>
          <a:p>
            <a:endParaRPr lang="en-US" baseline="0" dirty="0" smtClean="0"/>
          </a:p>
          <a:p>
            <a:r>
              <a:rPr lang="en-US" baseline="0" dirty="0" smtClean="0"/>
              <a:t>This presentation describes OSHA’s current guidance for U.S. workers and employers of workers who are most likely to be at elevated risk of job-related exposure to the virus under the current pandemic conditions. However, employers and workers should monitor changing information on the CDC and OSHA websites to determine if their exposure risks change as the pandemic develops. </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5</a:t>
            </a:fld>
            <a:endParaRPr lang="en-US" dirty="0"/>
          </a:p>
        </p:txBody>
      </p:sp>
    </p:spTree>
    <p:extLst>
      <p:ext uri="{BB962C8B-B14F-4D97-AF65-F5344CB8AC3E}">
        <p14:creationId xmlns:p14="http://schemas.microsoft.com/office/powerpoint/2010/main" val="2412138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6</a:t>
            </a:fld>
            <a:endParaRPr lang="en-US" dirty="0"/>
          </a:p>
        </p:txBody>
      </p:sp>
    </p:spTree>
    <p:extLst>
      <p:ext uri="{BB962C8B-B14F-4D97-AF65-F5344CB8AC3E}">
        <p14:creationId xmlns:p14="http://schemas.microsoft.com/office/powerpoint/2010/main" val="4045378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7</a:t>
            </a:fld>
            <a:endParaRPr lang="en-US" dirty="0"/>
          </a:p>
        </p:txBody>
      </p:sp>
    </p:spTree>
    <p:extLst>
      <p:ext uri="{BB962C8B-B14F-4D97-AF65-F5344CB8AC3E}">
        <p14:creationId xmlns:p14="http://schemas.microsoft.com/office/powerpoint/2010/main" val="3654983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CDC advises calling ahead to healthcare provider offices,</a:t>
            </a:r>
            <a:r>
              <a:rPr lang="en-US" baseline="0" dirty="0" smtClean="0"/>
              <a:t> clinics, or hospitals to alert them of a potential COVID-19 case. Some facilities may have specific entrances through which potentially infectious patients should enter, designated waiting areas, and procedures for placing facemasks on such patients to help contain their respiratory secretions.</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8</a:t>
            </a:fld>
            <a:endParaRPr lang="en-US" dirty="0"/>
          </a:p>
        </p:txBody>
      </p:sp>
    </p:spTree>
    <p:extLst>
      <p:ext uri="{BB962C8B-B14F-4D97-AF65-F5344CB8AC3E}">
        <p14:creationId xmlns:p14="http://schemas.microsoft.com/office/powerpoint/2010/main" val="3766946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with most infectious diseases, those with underlying conditions, including immunocompromised people, are likely at increased risk of severe disease or death as a result of infection, compared to otherwise healthy adults.</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9</a:t>
            </a:fld>
            <a:endParaRPr lang="en-US" dirty="0"/>
          </a:p>
        </p:txBody>
      </p:sp>
    </p:spTree>
    <p:extLst>
      <p:ext uri="{BB962C8B-B14F-4D97-AF65-F5344CB8AC3E}">
        <p14:creationId xmlns:p14="http://schemas.microsoft.com/office/powerpoint/2010/main" val="321961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10</a:t>
            </a:fld>
            <a:endParaRPr lang="en-US" dirty="0"/>
          </a:p>
        </p:txBody>
      </p:sp>
    </p:spTree>
    <p:extLst>
      <p:ext uri="{BB962C8B-B14F-4D97-AF65-F5344CB8AC3E}">
        <p14:creationId xmlns:p14="http://schemas.microsoft.com/office/powerpoint/2010/main" val="2016626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12</a:t>
            </a:fld>
            <a:endParaRPr lang="en-US" dirty="0"/>
          </a:p>
        </p:txBody>
      </p:sp>
    </p:spTree>
    <p:extLst>
      <p:ext uri="{BB962C8B-B14F-4D97-AF65-F5344CB8AC3E}">
        <p14:creationId xmlns:p14="http://schemas.microsoft.com/office/powerpoint/2010/main" val="361855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0"/>
            <a:ext cx="10363200" cy="1085850"/>
          </a:xfrm>
          <a:prstGeom prst="rect">
            <a:avLst/>
          </a:prstGeom>
        </p:spPr>
        <p:txBody>
          <a:bodyPr anchor="ctr"/>
          <a:lstStyle>
            <a:lvl1pPr>
              <a:defRPr>
                <a:solidFill>
                  <a:srgbClr val="182C83"/>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cxnSp>
        <p:nvCxnSpPr>
          <p:cNvPr id="5" name="Straight Connector 4"/>
          <p:cNvCxnSpPr/>
          <p:nvPr userDrawn="1"/>
        </p:nvCxnSpPr>
        <p:spPr>
          <a:xfrm>
            <a:off x="2032000" y="3733800"/>
            <a:ext cx="8128000" cy="0"/>
          </a:xfrm>
          <a:prstGeom prst="line">
            <a:avLst/>
          </a:prstGeom>
          <a:ln w="3175" cmpd="sng">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65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a:prstGeom prst="rect">
            <a:avLst/>
          </a:prstGeom>
        </p:spPr>
        <p:txBody>
          <a:bodyPr anchor="ctr"/>
          <a:lstStyle>
            <a:lvl1pPr algn="l">
              <a:lnSpc>
                <a:spcPct val="90000"/>
              </a:lnSpc>
              <a:defRPr>
                <a:solidFill>
                  <a:srgbClr val="FF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09600" y="2362201"/>
            <a:ext cx="10972800" cy="3763963"/>
          </a:xfrm>
          <a:prstGeom prst="rect">
            <a:avLst/>
          </a:prstGeom>
        </p:spPr>
        <p:txBody>
          <a:bodyPr/>
          <a:lstStyle>
            <a:lvl1pPr marL="342900" indent="-342900">
              <a:buClr>
                <a:srgbClr val="0070C0"/>
              </a:buClr>
              <a:buFont typeface="Wingdings" charset="2"/>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buClr>
                <a:srgbClr val="0070C0"/>
              </a:buCl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64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solidFill>
                  <a:srgbClr val="182C83"/>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atin typeface="Calibri" panose="020F0502020204030204" pitchFamily="34" charset="0"/>
                <a:cs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1859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432800" cy="1143000"/>
          </a:xfrm>
          <a:prstGeom prst="rect">
            <a:avLst/>
          </a:prstGeom>
        </p:spPr>
        <p:txBody>
          <a:bodyPr anchor="ctr"/>
          <a:lstStyle>
            <a:lvl1pPr algn="l">
              <a:lnSpc>
                <a:spcPct val="90000"/>
              </a:lnSpc>
              <a:defRPr>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2362201"/>
            <a:ext cx="5384800" cy="3763963"/>
          </a:xfrm>
          <a:prstGeom prst="rect">
            <a:avLst/>
          </a:prstGeom>
        </p:spPr>
        <p:txBody>
          <a:bodyPr/>
          <a:lstStyle>
            <a:lvl1pPr marL="342900" indent="-342900">
              <a:buClr>
                <a:srgbClr val="0070C0"/>
              </a:buClr>
              <a:buFont typeface="Wingdings" charset="2"/>
              <a:buChar cha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buClr>
                <a:srgbClr val="182C83"/>
              </a:buCl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362201"/>
            <a:ext cx="5384800" cy="3763963"/>
          </a:xfrm>
          <a:prstGeom prst="rect">
            <a:avLst/>
          </a:prstGeom>
        </p:spPr>
        <p:txBody>
          <a:bodyPr/>
          <a:lstStyle>
            <a:lvl1pPr marL="342900" indent="-342900">
              <a:buClr>
                <a:srgbClr val="0070C0"/>
              </a:buClr>
              <a:buFont typeface="Wingdings" charset="2"/>
              <a:buChar cha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buClr>
                <a:srgbClr val="182C83"/>
              </a:buCl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1144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a:prstGeom prst="rect">
            <a:avLst/>
          </a:prstGeom>
        </p:spPr>
        <p:txBody>
          <a:bodyPr anchor="ctr"/>
          <a:lstStyle>
            <a:lvl1pPr algn="l">
              <a:lnSpc>
                <a:spcPct val="90000"/>
              </a:lnSpc>
              <a:defRPr>
                <a:solidFill>
                  <a:srgbClr val="FF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2419350"/>
            <a:ext cx="5386917" cy="639762"/>
          </a:xfrm>
          <a:prstGeom prst="rect">
            <a:avLst/>
          </a:prstGeom>
        </p:spPr>
        <p:txBody>
          <a:bodyPr anchor="b"/>
          <a:lstStyle>
            <a:lvl1pPr marL="0" indent="0">
              <a:buNone/>
              <a:defRPr sz="2400" b="1">
                <a:solidFill>
                  <a:srgbClr val="182C83"/>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3059112"/>
            <a:ext cx="5386917" cy="2960688"/>
          </a:xfrm>
          <a:prstGeom prst="rect">
            <a:avLst/>
          </a:prstGeom>
        </p:spPr>
        <p:txBody>
          <a:bodyPr/>
          <a:lstStyle>
            <a:lvl1pPr marL="342900" indent="-342900">
              <a:buClr>
                <a:srgbClr val="0070C0"/>
              </a:buClr>
              <a:buFont typeface="Wingdings" charset="2"/>
              <a:buChar cha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buClr>
                <a:srgbClr val="182C83"/>
              </a:buCl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419350"/>
            <a:ext cx="5389033" cy="639762"/>
          </a:xfrm>
          <a:prstGeom prst="rect">
            <a:avLst/>
          </a:prstGeom>
        </p:spPr>
        <p:txBody>
          <a:bodyPr anchor="b"/>
          <a:lstStyle>
            <a:lvl1pPr marL="0" indent="0">
              <a:buNone/>
              <a:defRPr sz="2400" b="1">
                <a:solidFill>
                  <a:srgbClr val="182C83"/>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3059112"/>
            <a:ext cx="5389033" cy="2960688"/>
          </a:xfrm>
          <a:prstGeom prst="rect">
            <a:avLst/>
          </a:prstGeom>
        </p:spPr>
        <p:txBody>
          <a:bodyPr/>
          <a:lstStyle>
            <a:lvl1pPr marL="342900" indent="-342900">
              <a:buClr>
                <a:srgbClr val="0070C0"/>
              </a:buClr>
              <a:buFont typeface="Wingdings" charset="2"/>
              <a:buChar cha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buClr>
                <a:srgbClr val="182C83"/>
              </a:buCl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001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042400" cy="1143000"/>
          </a:xfrm>
          <a:prstGeom prst="rect">
            <a:avLst/>
          </a:prstGeom>
        </p:spPr>
        <p:txBody>
          <a:bodyPr anchor="ctr"/>
          <a:lstStyle>
            <a:lvl1pPr algn="l">
              <a:lnSpc>
                <a:spcPct val="90000"/>
              </a:lnSpc>
              <a:defRPr>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20630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37B6F6-7BD1-8A4C-9236-10E89A1C01D6}"/>
              </a:ext>
            </a:extLst>
          </p:cNvPr>
          <p:cNvSpPr/>
          <p:nvPr userDrawn="1"/>
        </p:nvSpPr>
        <p:spPr>
          <a:xfrm>
            <a:off x="8991600" y="6019800"/>
            <a:ext cx="2895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2193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22"/>
          <p:cNvPicPr>
            <a:picLocks noChangeAspect="1" noChangeArrowheads="1"/>
          </p:cNvPicPr>
          <p:nvPr userDrawn="1"/>
        </p:nvPicPr>
        <p:blipFill>
          <a:blip r:embed="rId9" cstate="email">
            <a:extLst>
              <a:ext uri="{28A0092B-C50C-407E-A947-70E740481C1C}">
                <a14:useLocalDpi xmlns:a14="http://schemas.microsoft.com/office/drawing/2010/main" val="0"/>
              </a:ext>
            </a:extLst>
          </a:blip>
          <a:stretch>
            <a:fillRect/>
          </a:stretch>
        </p:blipFill>
        <p:spPr bwMode="auto">
          <a:xfrm>
            <a:off x="9271000" y="6172200"/>
            <a:ext cx="2489200" cy="40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resentation_top.jpg"/>
          <p:cNvPicPr>
            <a:picLocks noChangeAspect="1"/>
          </p:cNvPicPr>
          <p:nvPr userDrawn="1"/>
        </p:nvPicPr>
        <p:blipFill rotWithShape="1">
          <a:blip r:embed="rId10" cstate="email">
            <a:extLst>
              <a:ext uri="{28A0092B-C50C-407E-A947-70E740481C1C}">
                <a14:useLocalDpi xmlns:a14="http://schemas.microsoft.com/office/drawing/2010/main" val="0"/>
              </a:ext>
            </a:extLst>
          </a:blip>
          <a:srcRect r="4762"/>
          <a:stretch/>
        </p:blipFill>
        <p:spPr>
          <a:xfrm>
            <a:off x="0" y="2"/>
            <a:ext cx="12192000" cy="2209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rtl="0" eaLnBrk="0" fontAlgn="base" hangingPunct="0">
        <a:spcBef>
          <a:spcPct val="0"/>
        </a:spcBef>
        <a:spcAft>
          <a:spcPct val="0"/>
        </a:spcAft>
        <a:defRPr sz="4000" b="1">
          <a:solidFill>
            <a:schemeClr val="accent2"/>
          </a:solidFill>
          <a:latin typeface="+mj-lt"/>
          <a:ea typeface="ＭＳ Ｐゴシック" charset="0"/>
          <a:cs typeface="+mj-cs"/>
        </a:defRPr>
      </a:lvl1pPr>
      <a:lvl2pPr algn="ctr" rtl="0" eaLnBrk="0" fontAlgn="base" hangingPunct="0">
        <a:spcBef>
          <a:spcPct val="0"/>
        </a:spcBef>
        <a:spcAft>
          <a:spcPct val="0"/>
        </a:spcAft>
        <a:defRPr sz="4000" b="1">
          <a:solidFill>
            <a:schemeClr val="accent2"/>
          </a:solidFill>
          <a:latin typeface="Arial" charset="0"/>
          <a:ea typeface="ＭＳ Ｐゴシック" charset="0"/>
        </a:defRPr>
      </a:lvl2pPr>
      <a:lvl3pPr algn="ctr" rtl="0" eaLnBrk="0" fontAlgn="base" hangingPunct="0">
        <a:spcBef>
          <a:spcPct val="0"/>
        </a:spcBef>
        <a:spcAft>
          <a:spcPct val="0"/>
        </a:spcAft>
        <a:defRPr sz="4000" b="1">
          <a:solidFill>
            <a:schemeClr val="accent2"/>
          </a:solidFill>
          <a:latin typeface="Arial" charset="0"/>
          <a:ea typeface="ＭＳ Ｐゴシック" charset="0"/>
        </a:defRPr>
      </a:lvl3pPr>
      <a:lvl4pPr algn="ctr" rtl="0" eaLnBrk="0" fontAlgn="base" hangingPunct="0">
        <a:spcBef>
          <a:spcPct val="0"/>
        </a:spcBef>
        <a:spcAft>
          <a:spcPct val="0"/>
        </a:spcAft>
        <a:defRPr sz="4000" b="1">
          <a:solidFill>
            <a:schemeClr val="accent2"/>
          </a:solidFill>
          <a:latin typeface="Arial" charset="0"/>
          <a:ea typeface="ＭＳ Ｐゴシック" charset="0"/>
        </a:defRPr>
      </a:lvl4pPr>
      <a:lvl5pPr algn="ctr" rtl="0" eaLnBrk="0" fontAlgn="base" hangingPunct="0">
        <a:spcBef>
          <a:spcPct val="0"/>
        </a:spcBef>
        <a:spcAft>
          <a:spcPct val="0"/>
        </a:spcAft>
        <a:defRPr sz="4000" b="1">
          <a:solidFill>
            <a:schemeClr val="accent2"/>
          </a:solidFill>
          <a:latin typeface="Arial" charset="0"/>
          <a:ea typeface="ＭＳ Ｐゴシック"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bwMode="auto">
          <a:xfrm>
            <a:off x="1524000" y="27432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spcBef>
                <a:spcPts val="0"/>
              </a:spcBef>
              <a:spcAft>
                <a:spcPts val="0"/>
              </a:spcAft>
            </a:pPr>
            <a:r>
              <a:rPr lang="en-US" altLang="en-US" sz="2800" dirty="0" smtClean="0">
                <a:solidFill>
                  <a:srgbClr val="0070C0"/>
                </a:solidFill>
              </a:rPr>
              <a:t>Protecting the Safety and Health of Workers</a:t>
            </a:r>
            <a:br>
              <a:rPr lang="en-US" altLang="en-US" sz="2800" dirty="0" smtClean="0">
                <a:solidFill>
                  <a:srgbClr val="0070C0"/>
                </a:solidFill>
              </a:rPr>
            </a:br>
            <a:r>
              <a:rPr lang="en-US" altLang="en-US" sz="3600" dirty="0" smtClean="0">
                <a:solidFill>
                  <a:srgbClr val="0070C0"/>
                </a:solidFill>
              </a:rPr>
              <a:t>Coronavirus Disease 2019 (COVID-19)</a:t>
            </a:r>
            <a:endParaRPr lang="en-US" altLang="en-US" sz="2800" dirty="0">
              <a:solidFill>
                <a:srgbClr val="0070C0"/>
              </a:solidFill>
            </a:endParaRPr>
          </a:p>
        </p:txBody>
      </p:sp>
      <p:sp>
        <p:nvSpPr>
          <p:cNvPr id="10" name="Rectangle 3"/>
          <p:cNvSpPr>
            <a:spLocks noGrp="1" noChangeArrowheads="1"/>
          </p:cNvSpPr>
          <p:nvPr>
            <p:ph type="subTitle" idx="1"/>
          </p:nvPr>
        </p:nvSpPr>
        <p:spPr bwMode="auto">
          <a:xfrm>
            <a:off x="1524000" y="4038600"/>
            <a:ext cx="9144000" cy="152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spcAft>
                <a:spcPts val="600"/>
              </a:spcAft>
              <a:defRPr/>
            </a:pPr>
            <a:r>
              <a:rPr lang="en-US" altLang="en-US" sz="2800" b="1" dirty="0">
                <a:solidFill>
                  <a:schemeClr val="tx1">
                    <a:lumMod val="75000"/>
                    <a:lumOff val="25000"/>
                  </a:schemeClr>
                </a:solidFill>
                <a:latin typeface="Calibri" pitchFamily="34" charset="0"/>
              </a:rPr>
              <a:t>Speaker Name</a:t>
            </a:r>
          </a:p>
          <a:p>
            <a:pPr>
              <a:spcBef>
                <a:spcPts val="0"/>
              </a:spcBef>
              <a:spcAft>
                <a:spcPts val="1800"/>
              </a:spcAft>
              <a:defRPr/>
            </a:pPr>
            <a:r>
              <a:rPr lang="en-US" altLang="en-US" sz="2000" b="1" dirty="0">
                <a:latin typeface="Calibri" pitchFamily="34" charset="0"/>
              </a:rPr>
              <a:t>Speaker Title</a:t>
            </a:r>
            <a:br>
              <a:rPr lang="en-US" altLang="en-US" sz="2000" b="1" dirty="0">
                <a:latin typeface="Calibri" pitchFamily="34" charset="0"/>
              </a:rPr>
            </a:br>
            <a:r>
              <a:rPr lang="en-US" altLang="en-US" sz="2000" b="1" dirty="0">
                <a:latin typeface="Calibri" pitchFamily="34" charset="0"/>
              </a:rPr>
              <a:t>Occupational Safety and Health Administration</a:t>
            </a:r>
            <a:endParaRPr lang="en-US" altLang="en-US" sz="2400" b="1" dirty="0">
              <a:latin typeface="Calibri" pitchFamily="34" charset="0"/>
            </a:endParaRPr>
          </a:p>
        </p:txBody>
      </p:sp>
      <p:sp>
        <p:nvSpPr>
          <p:cNvPr id="11" name="TextBox 10"/>
          <p:cNvSpPr txBox="1"/>
          <p:nvPr/>
        </p:nvSpPr>
        <p:spPr>
          <a:xfrm>
            <a:off x="685800" y="304801"/>
            <a:ext cx="5867400" cy="1200329"/>
          </a:xfrm>
          <a:prstGeom prst="rect">
            <a:avLst/>
          </a:prstGeom>
          <a:noFill/>
        </p:spPr>
        <p:txBody>
          <a:bodyPr wrap="square" rtlCol="0">
            <a:spAutoFit/>
          </a:bodyPr>
          <a:lstStyle/>
          <a:p>
            <a:pPr>
              <a:spcBef>
                <a:spcPts val="0"/>
              </a:spcBef>
              <a:defRPr/>
            </a:pPr>
            <a:r>
              <a:rPr lang="en-US" altLang="en-US" b="1" dirty="0">
                <a:solidFill>
                  <a:schemeClr val="bg1">
                    <a:lumMod val="65000"/>
                  </a:schemeClr>
                </a:solidFill>
                <a:latin typeface="Calibri" pitchFamily="34" charset="0"/>
              </a:rPr>
              <a:t>Organization Name</a:t>
            </a:r>
          </a:p>
          <a:p>
            <a:pPr>
              <a:spcBef>
                <a:spcPts val="0"/>
              </a:spcBef>
              <a:defRPr/>
            </a:pPr>
            <a:r>
              <a:rPr lang="en-US" altLang="en-US" b="1" dirty="0">
                <a:solidFill>
                  <a:schemeClr val="bg1">
                    <a:lumMod val="65000"/>
                  </a:schemeClr>
                </a:solidFill>
                <a:latin typeface="Calibri" pitchFamily="34" charset="0"/>
              </a:rPr>
              <a:t>Name of Meeting or Conference</a:t>
            </a:r>
          </a:p>
          <a:p>
            <a:pPr>
              <a:spcBef>
                <a:spcPts val="0"/>
              </a:spcBef>
              <a:defRPr/>
            </a:pPr>
            <a:r>
              <a:rPr lang="en-US" altLang="en-US" b="1" dirty="0">
                <a:solidFill>
                  <a:schemeClr val="bg1">
                    <a:lumMod val="65000"/>
                  </a:schemeClr>
                </a:solidFill>
                <a:latin typeface="Calibri" pitchFamily="34" charset="0"/>
              </a:rPr>
              <a:t>City,  </a:t>
            </a:r>
            <a:r>
              <a:rPr lang="en-US" altLang="en-US" b="1" dirty="0" smtClean="0">
                <a:solidFill>
                  <a:schemeClr val="bg1">
                    <a:lumMod val="65000"/>
                  </a:schemeClr>
                </a:solidFill>
                <a:latin typeface="Calibri" pitchFamily="34" charset="0"/>
              </a:rPr>
              <a:t>State | Date</a:t>
            </a:r>
            <a:endParaRPr lang="en-US" altLang="en-US" b="1" dirty="0">
              <a:solidFill>
                <a:schemeClr val="bg1">
                  <a:lumMod val="65000"/>
                </a:schemeClr>
              </a:solidFill>
              <a:latin typeface="Calibri" pitchFamily="34" charset="0"/>
            </a:endParaRPr>
          </a:p>
          <a:p>
            <a:endParaRPr lang="en-US" dirty="0"/>
          </a:p>
        </p:txBody>
      </p:sp>
    </p:spTree>
    <p:extLst>
      <p:ext uri="{BB962C8B-B14F-4D97-AF65-F5344CB8AC3E}">
        <p14:creationId xmlns:p14="http://schemas.microsoft.com/office/powerpoint/2010/main" val="21886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Occupational exposure risks</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
        <p:nvSpPr>
          <p:cNvPr id="9" name="TextBox 2"/>
          <p:cNvSpPr txBox="1">
            <a:spLocks noChangeArrowheads="1"/>
          </p:cNvSpPr>
          <p:nvPr/>
        </p:nvSpPr>
        <p:spPr bwMode="auto">
          <a:xfrm>
            <a:off x="618359" y="2819400"/>
            <a:ext cx="677304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OSHA is closely coordinating with CDC, including NIOSH, and other agencies to monitor the ongoing pandemic.</a:t>
            </a:r>
          </a:p>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The risk of </a:t>
            </a:r>
            <a:r>
              <a:rPr lang="en-US" altLang="en-US" sz="2200" b="1" smtClean="0">
                <a:latin typeface="Calibri" panose="020F0502020204030204" pitchFamily="34" charset="0"/>
              </a:rPr>
              <a:t>exposure </a:t>
            </a:r>
            <a:r>
              <a:rPr lang="en-US" altLang="en-US" sz="2200" b="1" smtClean="0">
                <a:latin typeface="Calibri" panose="020F0502020204030204" pitchFamily="34" charset="0"/>
              </a:rPr>
              <a:t>in </a:t>
            </a:r>
            <a:r>
              <a:rPr lang="en-US" altLang="en-US" sz="2200" b="1" dirty="0" smtClean="0">
                <a:latin typeface="Calibri" panose="020F0502020204030204" pitchFamily="34" charset="0"/>
              </a:rPr>
              <a:t>many workplaces likely reflects the risk to the general public in the community where the workplace is located.</a:t>
            </a:r>
            <a:endParaRPr lang="en-US" altLang="en-US" sz="2200" b="1" strike="sngStrike" dirty="0">
              <a:solidFill>
                <a:srgbClr val="FF0000"/>
              </a:solidFill>
              <a:latin typeface="Calibri" panose="020F0502020204030204" pitchFamily="34" charset="0"/>
            </a:endParaRPr>
          </a:p>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Risk increases when workers have frequent, close contact with the general public or other coworkers.</a:t>
            </a:r>
          </a:p>
        </p:txBody>
      </p:sp>
      <p:sp>
        <p:nvSpPr>
          <p:cNvPr id="4" name="TextBox 3"/>
          <p:cNvSpPr txBox="1"/>
          <p:nvPr/>
        </p:nvSpPr>
        <p:spPr>
          <a:xfrm>
            <a:off x="7543800" y="5681990"/>
            <a:ext cx="4399289" cy="246221"/>
          </a:xfrm>
          <a:prstGeom prst="rect">
            <a:avLst/>
          </a:prstGeom>
          <a:noFill/>
        </p:spPr>
        <p:txBody>
          <a:bodyPr wrap="square" rtlCol="0">
            <a:spAutoFit/>
          </a:bodyPr>
          <a:lstStyle/>
          <a:p>
            <a:pPr algn="r"/>
            <a:r>
              <a:rPr lang="en-US" sz="1000" dirty="0" smtClean="0"/>
              <a:t>Photo</a:t>
            </a:r>
            <a:r>
              <a:rPr lang="en-US" sz="1000" dirty="0"/>
              <a:t>: U.S. Navy </a:t>
            </a:r>
            <a:r>
              <a:rPr lang="en-US" sz="1000" dirty="0" smtClean="0"/>
              <a:t>/ Seaman </a:t>
            </a:r>
            <a:r>
              <a:rPr lang="en-US" sz="1000" dirty="0"/>
              <a:t>Rob Aylward</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52359" y="2559412"/>
            <a:ext cx="4434841" cy="3122578"/>
          </a:xfrm>
          <a:prstGeom prst="rect">
            <a:avLst/>
          </a:prstGeom>
        </p:spPr>
      </p:pic>
    </p:spTree>
    <p:extLst>
      <p:ext uri="{BB962C8B-B14F-4D97-AF65-F5344CB8AC3E}">
        <p14:creationId xmlns:p14="http://schemas.microsoft.com/office/powerpoint/2010/main" val="3874141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Occupational exposure risks</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
        <p:nvSpPr>
          <p:cNvPr id="9" name="TextBox 2"/>
          <p:cNvSpPr txBox="1">
            <a:spLocks noChangeArrowheads="1"/>
          </p:cNvSpPr>
          <p:nvPr/>
        </p:nvSpPr>
        <p:spPr bwMode="auto">
          <a:xfrm>
            <a:off x="618359" y="2438400"/>
            <a:ext cx="677304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Workers in some sectors may have increased risk of occupational exposure to SARS-CoV-2, including in:</a:t>
            </a:r>
          </a:p>
          <a:p>
            <a:pPr lvl="1" eaLnBrk="1" hangingPunct="1">
              <a:spcAft>
                <a:spcPts val="600"/>
              </a:spcAft>
              <a:buClr>
                <a:srgbClr val="0070C0"/>
              </a:buClr>
              <a:buSzPct val="110000"/>
              <a:buFont typeface="Wingdings" panose="05000000000000000000" pitchFamily="2" charset="2"/>
              <a:buChar char="§"/>
            </a:pPr>
            <a:r>
              <a:rPr lang="en-US" altLang="en-US" sz="2200" dirty="0" smtClean="0">
                <a:latin typeface="Calibri" panose="020F0502020204030204" pitchFamily="34" charset="0"/>
              </a:rPr>
              <a:t>Healthcare and Laboratories</a:t>
            </a:r>
          </a:p>
          <a:p>
            <a:pPr lvl="1" eaLnBrk="1" hangingPunct="1">
              <a:spcAft>
                <a:spcPts val="600"/>
              </a:spcAft>
              <a:buClr>
                <a:srgbClr val="0070C0"/>
              </a:buClr>
              <a:buSzPct val="110000"/>
              <a:buFont typeface="Wingdings" panose="05000000000000000000" pitchFamily="2" charset="2"/>
              <a:buChar char="§"/>
            </a:pPr>
            <a:r>
              <a:rPr lang="en-US" altLang="en-US" sz="2200" dirty="0" smtClean="0">
                <a:latin typeface="Calibri" panose="020F0502020204030204" pitchFamily="34" charset="0"/>
              </a:rPr>
              <a:t>Emergency response</a:t>
            </a:r>
          </a:p>
          <a:p>
            <a:pPr lvl="1" eaLnBrk="1" hangingPunct="1">
              <a:spcAft>
                <a:spcPts val="600"/>
              </a:spcAft>
              <a:buClr>
                <a:srgbClr val="0070C0"/>
              </a:buClr>
              <a:buSzPct val="110000"/>
              <a:buFont typeface="Wingdings" panose="05000000000000000000" pitchFamily="2" charset="2"/>
              <a:buChar char="§"/>
            </a:pPr>
            <a:r>
              <a:rPr lang="en-US" altLang="en-US" sz="2200" dirty="0" smtClean="0">
                <a:latin typeface="Calibri" panose="020F0502020204030204" pitchFamily="34" charset="0"/>
              </a:rPr>
              <a:t>Mortuary services and other deathcare</a:t>
            </a:r>
          </a:p>
          <a:p>
            <a:pPr lvl="1" eaLnBrk="1" hangingPunct="1">
              <a:spcAft>
                <a:spcPts val="600"/>
              </a:spcAft>
              <a:buClr>
                <a:srgbClr val="0070C0"/>
              </a:buClr>
              <a:buSzPct val="110000"/>
              <a:buFont typeface="Wingdings" panose="05000000000000000000" pitchFamily="2" charset="2"/>
              <a:buChar char="§"/>
            </a:pPr>
            <a:r>
              <a:rPr lang="en-US" altLang="en-US" sz="2200" dirty="0" smtClean="0">
                <a:latin typeface="Calibri" panose="020F0502020204030204" pitchFamily="34" charset="0"/>
              </a:rPr>
              <a:t>Airline operations</a:t>
            </a:r>
          </a:p>
          <a:p>
            <a:pPr lvl="1" eaLnBrk="1" hangingPunct="1">
              <a:spcAft>
                <a:spcPts val="600"/>
              </a:spcAft>
              <a:buClr>
                <a:srgbClr val="0070C0"/>
              </a:buClr>
              <a:buSzPct val="110000"/>
              <a:buFont typeface="Wingdings" panose="05000000000000000000" pitchFamily="2" charset="2"/>
              <a:buChar char="§"/>
            </a:pPr>
            <a:r>
              <a:rPr lang="en-US" altLang="en-US" sz="2200" dirty="0" smtClean="0">
                <a:latin typeface="Calibri" panose="020F0502020204030204" pitchFamily="34" charset="0"/>
              </a:rPr>
              <a:t>Border protection and passenger screening</a:t>
            </a:r>
          </a:p>
          <a:p>
            <a:pPr lvl="1" eaLnBrk="1" hangingPunct="1">
              <a:spcAft>
                <a:spcPts val="600"/>
              </a:spcAft>
              <a:buClr>
                <a:srgbClr val="0070C0"/>
              </a:buClr>
              <a:buSzPct val="110000"/>
              <a:buFont typeface="Wingdings" panose="05000000000000000000" pitchFamily="2" charset="2"/>
              <a:buChar char="§"/>
            </a:pPr>
            <a:r>
              <a:rPr lang="en-US" altLang="en-US" sz="2200" dirty="0" smtClean="0">
                <a:latin typeface="Calibri" panose="020F0502020204030204" pitchFamily="34" charset="0"/>
              </a:rPr>
              <a:t>Critical retail operations (e.g., grocery stores, pharmacies)</a:t>
            </a:r>
          </a:p>
        </p:txBody>
      </p:sp>
      <p:sp>
        <p:nvSpPr>
          <p:cNvPr id="4" name="TextBox 3"/>
          <p:cNvSpPr txBox="1"/>
          <p:nvPr/>
        </p:nvSpPr>
        <p:spPr>
          <a:xfrm>
            <a:off x="7543800" y="5681990"/>
            <a:ext cx="4399289" cy="246221"/>
          </a:xfrm>
          <a:prstGeom prst="rect">
            <a:avLst/>
          </a:prstGeom>
          <a:noFill/>
        </p:spPr>
        <p:txBody>
          <a:bodyPr wrap="square" rtlCol="0">
            <a:spAutoFit/>
          </a:bodyPr>
          <a:lstStyle/>
          <a:p>
            <a:pPr algn="r"/>
            <a:r>
              <a:rPr lang="en-US" sz="1000" dirty="0" smtClean="0"/>
              <a:t>Photo</a:t>
            </a:r>
            <a:r>
              <a:rPr lang="en-US" sz="1000" dirty="0"/>
              <a:t>: U.S. Customs and Border Protection / James Tourtellotte</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20000" y="2895600"/>
            <a:ext cx="4229100" cy="2819400"/>
          </a:xfrm>
          <a:prstGeom prst="rect">
            <a:avLst/>
          </a:prstGeom>
        </p:spPr>
      </p:pic>
    </p:spTree>
    <p:extLst>
      <p:ext uri="{BB962C8B-B14F-4D97-AF65-F5344CB8AC3E}">
        <p14:creationId xmlns:p14="http://schemas.microsoft.com/office/powerpoint/2010/main" val="128874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OSHA standards protect workers from exposure</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
        <p:nvSpPr>
          <p:cNvPr id="9" name="TextBox 2"/>
          <p:cNvSpPr txBox="1">
            <a:spLocks noChangeArrowheads="1"/>
          </p:cNvSpPr>
          <p:nvPr/>
        </p:nvSpPr>
        <p:spPr bwMode="auto">
          <a:xfrm>
            <a:off x="618359" y="2819400"/>
            <a:ext cx="6773041"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Follow existing OSHA standards to help protect workers from exposure to SARS-CoV-2 and infection with COVID-19.</a:t>
            </a:r>
          </a:p>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Employers should also remember that OSHA can use the General Duty Clause, Section 5(a)(1), of the Occupational Safety and Health Act to ensure that workers are protected from recognized safety and health hazards that may cause serious harm.</a:t>
            </a:r>
          </a:p>
        </p:txBody>
      </p:sp>
      <p:sp>
        <p:nvSpPr>
          <p:cNvPr id="10" name="TextBox 2"/>
          <p:cNvSpPr txBox="1">
            <a:spLocks noChangeArrowheads="1"/>
          </p:cNvSpPr>
          <p:nvPr/>
        </p:nvSpPr>
        <p:spPr bwMode="auto">
          <a:xfrm>
            <a:off x="7620000" y="2362200"/>
            <a:ext cx="4191000" cy="3416320"/>
          </a:xfrm>
          <a:prstGeom prst="rect">
            <a:avLst/>
          </a:prstGeom>
          <a:solidFill>
            <a:schemeClr val="accent1"/>
          </a:solidFill>
          <a:ln>
            <a:noFill/>
          </a:ln>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eaLnBrk="1" hangingPunct="1">
              <a:spcAft>
                <a:spcPts val="1800"/>
              </a:spcAft>
              <a:buClr>
                <a:srgbClr val="0070C0"/>
              </a:buClr>
              <a:buSzPct val="110000"/>
            </a:pPr>
            <a:r>
              <a:rPr lang="en-US" altLang="en-US" sz="2200" b="1" dirty="0" smtClean="0">
                <a:latin typeface="Calibri" panose="020F0502020204030204" pitchFamily="34" charset="0"/>
              </a:rPr>
              <a:t>Relevant OSHA requirements</a:t>
            </a:r>
          </a:p>
          <a:p>
            <a:pPr eaLnBrk="1" hangingPunct="1">
              <a:spcAft>
                <a:spcPts val="600"/>
              </a:spcAft>
              <a:buClr>
                <a:srgbClr val="0070C0"/>
              </a:buClr>
              <a:buSzPct val="110000"/>
              <a:buFont typeface="Wingdings" panose="05000000000000000000" pitchFamily="2" charset="2"/>
              <a:buChar char="§"/>
            </a:pPr>
            <a:r>
              <a:rPr lang="en-US" altLang="en-US" sz="1600" b="1" dirty="0" smtClean="0">
                <a:latin typeface="Calibri" panose="020F0502020204030204" pitchFamily="34" charset="0"/>
              </a:rPr>
              <a:t>Personal Protective Equipment (29 CFR 1910 subpart I), including:</a:t>
            </a:r>
          </a:p>
          <a:p>
            <a:pPr lvl="1" eaLnBrk="1" hangingPunct="1">
              <a:spcAft>
                <a:spcPts val="600"/>
              </a:spcAft>
              <a:buClr>
                <a:srgbClr val="0070C0"/>
              </a:buClr>
              <a:buSzPct val="110000"/>
              <a:buFont typeface="Wingdings" panose="05000000000000000000" pitchFamily="2" charset="2"/>
              <a:buChar char="§"/>
            </a:pPr>
            <a:r>
              <a:rPr lang="en-US" altLang="en-US" sz="1600" b="1" dirty="0" smtClean="0">
                <a:latin typeface="Calibri" panose="020F0502020204030204" pitchFamily="34" charset="0"/>
              </a:rPr>
              <a:t>PPE General Requirements (1910.132)</a:t>
            </a:r>
          </a:p>
          <a:p>
            <a:pPr lvl="1" eaLnBrk="1" hangingPunct="1">
              <a:spcAft>
                <a:spcPts val="600"/>
              </a:spcAft>
              <a:buClr>
                <a:srgbClr val="0070C0"/>
              </a:buClr>
              <a:buSzPct val="110000"/>
              <a:buFont typeface="Wingdings" panose="05000000000000000000" pitchFamily="2" charset="2"/>
              <a:buChar char="§"/>
            </a:pPr>
            <a:r>
              <a:rPr lang="en-US" altLang="en-US" sz="1600" b="1" dirty="0" smtClean="0">
                <a:latin typeface="Calibri" panose="020F0502020204030204" pitchFamily="34" charset="0"/>
              </a:rPr>
              <a:t>Eye and Face </a:t>
            </a:r>
            <a:r>
              <a:rPr lang="en-US" altLang="en-US" sz="1600" b="1" dirty="0">
                <a:latin typeface="Calibri" panose="020F0502020204030204" pitchFamily="34" charset="0"/>
              </a:rPr>
              <a:t>P</a:t>
            </a:r>
            <a:r>
              <a:rPr lang="en-US" altLang="en-US" sz="1600" b="1" dirty="0" smtClean="0">
                <a:latin typeface="Calibri" panose="020F0502020204030204" pitchFamily="34" charset="0"/>
              </a:rPr>
              <a:t>rotection (1910.133)</a:t>
            </a:r>
          </a:p>
          <a:p>
            <a:pPr lvl="1" eaLnBrk="1" hangingPunct="1">
              <a:spcAft>
                <a:spcPts val="600"/>
              </a:spcAft>
              <a:buClr>
                <a:srgbClr val="0070C0"/>
              </a:buClr>
              <a:buSzPct val="110000"/>
              <a:buFont typeface="Wingdings" panose="05000000000000000000" pitchFamily="2" charset="2"/>
              <a:buChar char="§"/>
            </a:pPr>
            <a:r>
              <a:rPr lang="en-US" altLang="en-US" sz="1600" b="1" dirty="0" smtClean="0">
                <a:latin typeface="Calibri" panose="020F0502020204030204" pitchFamily="34" charset="0"/>
              </a:rPr>
              <a:t>Respiratory Protection (1910.134)</a:t>
            </a:r>
          </a:p>
          <a:p>
            <a:pPr lvl="1" eaLnBrk="1" hangingPunct="1">
              <a:spcAft>
                <a:spcPts val="600"/>
              </a:spcAft>
              <a:buClr>
                <a:srgbClr val="0070C0"/>
              </a:buClr>
              <a:buSzPct val="110000"/>
              <a:buFont typeface="Wingdings" panose="05000000000000000000" pitchFamily="2" charset="2"/>
              <a:buChar char="§"/>
            </a:pPr>
            <a:r>
              <a:rPr lang="en-US" altLang="en-US" sz="1600" b="1" dirty="0" smtClean="0">
                <a:latin typeface="Calibri" panose="020F0502020204030204" pitchFamily="34" charset="0"/>
              </a:rPr>
              <a:t>Hand Protection (29 CFR 1910.138)</a:t>
            </a:r>
          </a:p>
          <a:p>
            <a:pPr eaLnBrk="1" hangingPunct="1">
              <a:spcAft>
                <a:spcPts val="600"/>
              </a:spcAft>
              <a:buClr>
                <a:srgbClr val="0070C0"/>
              </a:buClr>
              <a:buSzPct val="110000"/>
              <a:buFont typeface="Wingdings" panose="05000000000000000000" pitchFamily="2" charset="2"/>
              <a:buChar char="§"/>
            </a:pPr>
            <a:r>
              <a:rPr lang="en-US" altLang="en-US" sz="1600" b="1" dirty="0" smtClean="0">
                <a:latin typeface="Calibri" panose="020F0502020204030204" pitchFamily="34" charset="0"/>
              </a:rPr>
              <a:t>Bloodborne Pathogens (29 CFR 1910.1030)</a:t>
            </a:r>
          </a:p>
          <a:p>
            <a:pPr eaLnBrk="1" hangingPunct="1">
              <a:spcAft>
                <a:spcPts val="600"/>
              </a:spcAft>
              <a:buClr>
                <a:srgbClr val="0070C0"/>
              </a:buClr>
              <a:buSzPct val="110000"/>
              <a:buFont typeface="Wingdings" panose="05000000000000000000" pitchFamily="2" charset="2"/>
              <a:buChar char="§"/>
            </a:pPr>
            <a:r>
              <a:rPr lang="en-US" altLang="en-US" sz="1600" b="1" dirty="0" smtClean="0">
                <a:latin typeface="Calibri" panose="020F0502020204030204" pitchFamily="34" charset="0"/>
              </a:rPr>
              <a:t>Hazard Communication (29 CFR 1910.1200)</a:t>
            </a:r>
          </a:p>
          <a:p>
            <a:pPr eaLnBrk="1" hangingPunct="1">
              <a:spcAft>
                <a:spcPts val="600"/>
              </a:spcAft>
              <a:buClr>
                <a:srgbClr val="0070C0"/>
              </a:buClr>
              <a:buSzPct val="110000"/>
              <a:buFont typeface="Wingdings" panose="05000000000000000000" pitchFamily="2" charset="2"/>
              <a:buChar char="§"/>
            </a:pPr>
            <a:r>
              <a:rPr lang="en-US" altLang="en-US" sz="1600" b="1" dirty="0" smtClean="0">
                <a:latin typeface="Calibri" panose="020F0502020204030204" pitchFamily="34" charset="0"/>
              </a:rPr>
              <a:t>Recordkeeping (29 CFR part 1904)</a:t>
            </a:r>
          </a:p>
        </p:txBody>
      </p:sp>
    </p:spTree>
    <p:extLst>
      <p:ext uri="{BB962C8B-B14F-4D97-AF65-F5344CB8AC3E}">
        <p14:creationId xmlns:p14="http://schemas.microsoft.com/office/powerpoint/2010/main" val="1770290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risk – very high</a:t>
            </a:r>
            <a:endParaRPr lang="en-US" dirty="0"/>
          </a:p>
        </p:txBody>
      </p:sp>
      <p:sp>
        <p:nvSpPr>
          <p:cNvPr id="3" name="Content Placeholder 2"/>
          <p:cNvSpPr>
            <a:spLocks noGrp="1"/>
          </p:cNvSpPr>
          <p:nvPr>
            <p:ph idx="1"/>
          </p:nvPr>
        </p:nvSpPr>
        <p:spPr>
          <a:xfrm>
            <a:off x="609600" y="2590800"/>
            <a:ext cx="10972800" cy="4038599"/>
          </a:xfrm>
        </p:spPr>
        <p:txBody>
          <a:bodyPr/>
          <a:lstStyle/>
          <a:p>
            <a:r>
              <a:rPr lang="en-US" sz="2200" dirty="0" smtClean="0"/>
              <a:t>Healthcare workers (e.g., doctors, nurses, dentists, paramedics, EMTs) performing or present for aerosol-generating procedures (e.g., intubation, cough induction procedures, bronchoscopies, CPR, some dental procedures and exams, invasive specimen collection) on known or suspected COVID-19 patients.</a:t>
            </a:r>
          </a:p>
          <a:p>
            <a:r>
              <a:rPr lang="en-US" sz="2200" dirty="0" smtClean="0"/>
              <a:t>Healthcare or laboratory personnel collecting or handling specimens from known or suspected COVID-19 patients.</a:t>
            </a:r>
          </a:p>
          <a:p>
            <a:r>
              <a:rPr lang="en-US" sz="2200" dirty="0" smtClean="0"/>
              <a:t>Morgue workers performing autopsies on the bodies of people who are known to have, or suspected of having COVID-19 at the time of their death.</a:t>
            </a:r>
            <a:endParaRPr lang="en-US" sz="2200" dirty="0"/>
          </a:p>
        </p:txBody>
      </p:sp>
      <p:sp>
        <p:nvSpPr>
          <p:cNvPr id="8" name="Rectangle 7"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254021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risk – high</a:t>
            </a:r>
            <a:endParaRPr lang="en-US" dirty="0"/>
          </a:p>
        </p:txBody>
      </p:sp>
      <p:sp>
        <p:nvSpPr>
          <p:cNvPr id="3" name="Content Placeholder 2"/>
          <p:cNvSpPr>
            <a:spLocks noGrp="1"/>
          </p:cNvSpPr>
          <p:nvPr>
            <p:ph idx="1"/>
          </p:nvPr>
        </p:nvSpPr>
        <p:spPr>
          <a:xfrm>
            <a:off x="609600" y="2514600"/>
            <a:ext cx="10972800" cy="3429001"/>
          </a:xfrm>
        </p:spPr>
        <p:txBody>
          <a:bodyPr/>
          <a:lstStyle/>
          <a:p>
            <a:r>
              <a:rPr lang="en-US" sz="2200" dirty="0" smtClean="0"/>
              <a:t>Healthcare delivery and support staff (e.g. doctors, nurses, and other hospital staff who must enter patients rooms) exposed to known or suspected COVID-19 patients. (While </a:t>
            </a:r>
            <a:r>
              <a:rPr lang="en-US" sz="2200" u="sng" dirty="0" smtClean="0"/>
              <a:t>NO</a:t>
            </a:r>
            <a:r>
              <a:rPr lang="en-US" sz="2200" dirty="0" smtClean="0"/>
              <a:t> aerosol generating procedures are being performed.)</a:t>
            </a:r>
          </a:p>
          <a:p>
            <a:r>
              <a:rPr lang="en-US" sz="2200" dirty="0" smtClean="0"/>
              <a:t>Medical transport workers (e.g., ambulance vehicle operators) moving known or suspected COVID-19 patients in enclosed vehicles.  </a:t>
            </a:r>
          </a:p>
          <a:p>
            <a:r>
              <a:rPr lang="en-US" sz="2200" dirty="0" smtClean="0"/>
              <a:t>Mortuary workers involved in preparing the bodies of people who are known to have, or suspected of having COVID-19 at the time of their death.</a:t>
            </a:r>
            <a:endParaRPr lang="en-US" sz="2200" dirty="0"/>
          </a:p>
        </p:txBody>
      </p:sp>
      <p:sp>
        <p:nvSpPr>
          <p:cNvPr id="5" name="Rectangle 4"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2808467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risk – medium</a:t>
            </a:r>
            <a:endParaRPr lang="en-US" dirty="0"/>
          </a:p>
        </p:txBody>
      </p:sp>
      <p:sp>
        <p:nvSpPr>
          <p:cNvPr id="3" name="Content Placeholder 2"/>
          <p:cNvSpPr>
            <a:spLocks noGrp="1"/>
          </p:cNvSpPr>
          <p:nvPr>
            <p:ph idx="1"/>
          </p:nvPr>
        </p:nvSpPr>
        <p:spPr>
          <a:xfrm>
            <a:off x="609600" y="2590799"/>
            <a:ext cx="10972800" cy="3200401"/>
          </a:xfrm>
        </p:spPr>
        <p:txBody>
          <a:bodyPr/>
          <a:lstStyle/>
          <a:p>
            <a:r>
              <a:rPr lang="en-US" sz="2200" dirty="0" smtClean="0"/>
              <a:t>Jobs that require frequent (i.e., more than a few minutes) and/or close (i.e., within 6 feet) contact with people who may be infected with SARS-CoV-2, but who are not known or suspected COVID-19 patients.</a:t>
            </a:r>
          </a:p>
          <a:p>
            <a:r>
              <a:rPr lang="en-US" sz="2200" dirty="0" smtClean="0"/>
              <a:t>Examples include:</a:t>
            </a:r>
          </a:p>
          <a:p>
            <a:pPr lvl="1"/>
            <a:r>
              <a:rPr lang="en-US" sz="1800" dirty="0" smtClean="0"/>
              <a:t>Critical retail workers, such as those in pharmacies and grocery stores.</a:t>
            </a:r>
          </a:p>
          <a:p>
            <a:pPr lvl="1"/>
            <a:r>
              <a:rPr lang="en-US" sz="1800" dirty="0" smtClean="0"/>
              <a:t>Transit workers, such as bus drivers, subway operators, and taxi drivers.</a:t>
            </a:r>
          </a:p>
          <a:p>
            <a:pPr lvl="1"/>
            <a:r>
              <a:rPr lang="en-US" sz="1800" dirty="0" smtClean="0"/>
              <a:t>Workers in other transportation operations.</a:t>
            </a:r>
          </a:p>
        </p:txBody>
      </p:sp>
      <p:sp>
        <p:nvSpPr>
          <p:cNvPr id="5" name="Rectangle 4"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2803916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risk – low (caution)</a:t>
            </a:r>
            <a:endParaRPr lang="en-US" dirty="0"/>
          </a:p>
        </p:txBody>
      </p:sp>
      <p:sp>
        <p:nvSpPr>
          <p:cNvPr id="3" name="Content Placeholder 2"/>
          <p:cNvSpPr>
            <a:spLocks noGrp="1"/>
          </p:cNvSpPr>
          <p:nvPr>
            <p:ph idx="1"/>
          </p:nvPr>
        </p:nvSpPr>
        <p:spPr>
          <a:xfrm>
            <a:off x="609600" y="2895599"/>
            <a:ext cx="10972800" cy="2514601"/>
          </a:xfrm>
        </p:spPr>
        <p:txBody>
          <a:bodyPr/>
          <a:lstStyle/>
          <a:p>
            <a:r>
              <a:rPr lang="en-US" sz="2200" dirty="0" smtClean="0"/>
              <a:t>Jobs that </a:t>
            </a:r>
            <a:r>
              <a:rPr lang="en-US" sz="2200" u="sng" dirty="0" smtClean="0"/>
              <a:t>do not</a:t>
            </a:r>
            <a:r>
              <a:rPr lang="en-US" sz="2200" dirty="0" smtClean="0"/>
              <a:t> require contact with people known to be, or suspected of being infected with SARS-CoV-2 nor frequent close contact with (within 6 feet) of the general public.</a:t>
            </a:r>
          </a:p>
          <a:p>
            <a:r>
              <a:rPr lang="en-US" sz="2200" dirty="0" smtClean="0"/>
              <a:t>Workers in this category have minimal occupational contact with the public and other coworkers.</a:t>
            </a:r>
            <a:endParaRPr lang="en-US" sz="2200" dirty="0"/>
          </a:p>
        </p:txBody>
      </p:sp>
      <p:sp>
        <p:nvSpPr>
          <p:cNvPr id="5" name="Rectangle 4"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403822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enforcement</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
        <p:nvSpPr>
          <p:cNvPr id="9" name="TextBox 2"/>
          <p:cNvSpPr txBox="1">
            <a:spLocks noChangeArrowheads="1"/>
          </p:cNvSpPr>
          <p:nvPr/>
        </p:nvSpPr>
        <p:spPr bwMode="auto">
          <a:xfrm>
            <a:off x="618359" y="2590800"/>
            <a:ext cx="6773041"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Aft>
                <a:spcPts val="1800"/>
              </a:spcAft>
              <a:buClr>
                <a:srgbClr val="0070C0"/>
              </a:buClr>
              <a:buSzPct val="110000"/>
            </a:pPr>
            <a:r>
              <a:rPr lang="en-US" altLang="en-US" sz="2200" b="1" dirty="0" smtClean="0">
                <a:latin typeface="Calibri" panose="020F0502020204030204" pitchFamily="34" charset="0"/>
              </a:rPr>
              <a:t>OSHA:</a:t>
            </a:r>
          </a:p>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Typically responds to emergencies, including disease outbreaks, in a technical assistance posture.</a:t>
            </a:r>
          </a:p>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Provides compliance assistance to employers to help ensure workers are protected.</a:t>
            </a:r>
          </a:p>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Provides technical assistance and support to other federal agencies, as well as state/local partners.</a:t>
            </a:r>
          </a:p>
        </p:txBody>
      </p:sp>
      <p:sp>
        <p:nvSpPr>
          <p:cNvPr id="10" name="TextBox 2"/>
          <p:cNvSpPr txBox="1">
            <a:spLocks noChangeArrowheads="1"/>
          </p:cNvSpPr>
          <p:nvPr/>
        </p:nvSpPr>
        <p:spPr bwMode="auto">
          <a:xfrm>
            <a:off x="7620000" y="2362200"/>
            <a:ext cx="4191000" cy="3447098"/>
          </a:xfrm>
          <a:prstGeom prst="rect">
            <a:avLst/>
          </a:prstGeom>
          <a:solidFill>
            <a:schemeClr val="accent1"/>
          </a:solidFill>
          <a:ln>
            <a:noFill/>
          </a:ln>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eaLnBrk="1" hangingPunct="1">
              <a:spcAft>
                <a:spcPts val="1800"/>
              </a:spcAft>
              <a:buClr>
                <a:srgbClr val="0070C0"/>
              </a:buClr>
              <a:buSzPct val="110000"/>
            </a:pPr>
            <a:r>
              <a:rPr lang="en-US" altLang="en-US" sz="2200" b="1" dirty="0" smtClean="0">
                <a:latin typeface="Calibri" panose="020F0502020204030204" pitchFamily="34" charset="0"/>
              </a:rPr>
              <a:t>OSHA enforcement authority</a:t>
            </a:r>
          </a:p>
          <a:p>
            <a:pPr eaLnBrk="1" hangingPunct="1">
              <a:spcAft>
                <a:spcPts val="600"/>
              </a:spcAft>
              <a:buClr>
                <a:srgbClr val="0070C0"/>
              </a:buClr>
              <a:buSzPct val="110000"/>
              <a:buFont typeface="Wingdings" panose="05000000000000000000" pitchFamily="2" charset="2"/>
              <a:buChar char="§"/>
            </a:pPr>
            <a:r>
              <a:rPr lang="en-US" altLang="en-US" sz="1600" b="1" dirty="0">
                <a:latin typeface="Calibri" panose="020F0502020204030204" pitchFamily="34" charset="0"/>
              </a:rPr>
              <a:t>During </a:t>
            </a:r>
            <a:r>
              <a:rPr lang="en-US" altLang="en-US" sz="1600" b="1" dirty="0" smtClean="0">
                <a:latin typeface="Calibri" panose="020F0502020204030204" pitchFamily="34" charset="0"/>
              </a:rPr>
              <a:t>emergency response operations</a:t>
            </a:r>
            <a:r>
              <a:rPr lang="en-US" altLang="en-US" sz="1600" b="1" dirty="0">
                <a:latin typeface="Calibri" panose="020F0502020204030204" pitchFamily="34" charset="0"/>
              </a:rPr>
              <a:t>, even when OSHA is operating in a technical assistance and support mode, OSHA standards remain in effect and OSHA retains its ability to enforce the OSHA standards under the OSH </a:t>
            </a:r>
            <a:r>
              <a:rPr lang="en-US" altLang="en-US" sz="1600" b="1" dirty="0" smtClean="0">
                <a:latin typeface="Calibri" panose="020F0502020204030204" pitchFamily="34" charset="0"/>
              </a:rPr>
              <a:t>Act.</a:t>
            </a:r>
          </a:p>
          <a:p>
            <a:pPr eaLnBrk="1" hangingPunct="1">
              <a:spcAft>
                <a:spcPts val="600"/>
              </a:spcAft>
              <a:buClr>
                <a:srgbClr val="0070C0"/>
              </a:buClr>
              <a:buSzPct val="110000"/>
              <a:buFont typeface="Wingdings" panose="05000000000000000000" pitchFamily="2" charset="2"/>
              <a:buChar char="§"/>
            </a:pPr>
            <a:r>
              <a:rPr lang="en-US" altLang="en-US" sz="1600" b="1" dirty="0" smtClean="0">
                <a:latin typeface="Calibri" panose="020F0502020204030204" pitchFamily="34" charset="0"/>
              </a:rPr>
              <a:t>Enforcement </a:t>
            </a:r>
            <a:r>
              <a:rPr lang="en-US" altLang="en-US" sz="1600" b="1" dirty="0">
                <a:latin typeface="Calibri" panose="020F0502020204030204" pitchFamily="34" charset="0"/>
              </a:rPr>
              <a:t>of OSHA standards follows the jurisdiction in place before the emergency, such as in states operating OSHA-approved occupational safety and health programs called State Plans.</a:t>
            </a:r>
            <a:endParaRPr lang="en-US" altLang="en-US" sz="1600" b="1" dirty="0" smtClean="0">
              <a:latin typeface="Calibri" panose="020F0502020204030204" pitchFamily="34" charset="0"/>
            </a:endParaRPr>
          </a:p>
        </p:txBody>
      </p:sp>
    </p:spTree>
    <p:extLst>
      <p:ext uri="{BB962C8B-B14F-4D97-AF65-F5344CB8AC3E}">
        <p14:creationId xmlns:p14="http://schemas.microsoft.com/office/powerpoint/2010/main" val="1678605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a:t>
            </a:r>
            <a:r>
              <a:rPr lang="en-US" dirty="0" smtClean="0"/>
              <a:t>enforcement discretion</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
        <p:nvSpPr>
          <p:cNvPr id="9" name="TextBox 2"/>
          <p:cNvSpPr txBox="1">
            <a:spLocks noChangeArrowheads="1"/>
          </p:cNvSpPr>
          <p:nvPr/>
        </p:nvSpPr>
        <p:spPr bwMode="auto">
          <a:xfrm>
            <a:off x="618359" y="2590800"/>
            <a:ext cx="4639441"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Aft>
                <a:spcPts val="0"/>
              </a:spcAft>
              <a:buClr>
                <a:srgbClr val="0070C0"/>
              </a:buClr>
              <a:buSzPct val="110000"/>
            </a:pPr>
            <a:r>
              <a:rPr lang="en-US" altLang="en-US" sz="2200" b="1" dirty="0" smtClean="0">
                <a:latin typeface="Calibri" panose="020F0502020204030204" pitchFamily="34" charset="0"/>
              </a:rPr>
              <a:t>OSHA has provided enforcement discretion for some of its requirements, including:</a:t>
            </a:r>
          </a:p>
          <a:p>
            <a:pPr eaLnBrk="1" hangingPunct="1">
              <a:spcAft>
                <a:spcPts val="0"/>
              </a:spcAft>
              <a:buClr>
                <a:srgbClr val="0070C0"/>
              </a:buClr>
              <a:buSzPct val="110000"/>
              <a:buFont typeface="Arial" panose="020B0604020202020204" pitchFamily="34" charset="0"/>
              <a:buChar char="•"/>
            </a:pPr>
            <a:r>
              <a:rPr lang="en-US" altLang="en-US" sz="2200" b="1" dirty="0" smtClean="0">
                <a:latin typeface="Calibri" panose="020F0502020204030204" pitchFamily="34" charset="0"/>
              </a:rPr>
              <a:t>Respiratory Protection standard (29 CFR 1910.134)</a:t>
            </a:r>
          </a:p>
          <a:p>
            <a:pPr eaLnBrk="1" hangingPunct="1">
              <a:spcAft>
                <a:spcPts val="0"/>
              </a:spcAft>
              <a:buClr>
                <a:srgbClr val="0070C0"/>
              </a:buClr>
              <a:buSzPct val="110000"/>
              <a:buFont typeface="Arial" panose="020B0604020202020204" pitchFamily="34" charset="0"/>
              <a:buChar char="•"/>
            </a:pPr>
            <a:r>
              <a:rPr lang="en-US" altLang="en-US" sz="2200" b="1" dirty="0" smtClean="0">
                <a:latin typeface="Calibri" panose="020F0502020204030204" pitchFamily="34" charset="0"/>
              </a:rPr>
              <a:t>O</a:t>
            </a:r>
            <a:r>
              <a:rPr lang="en-US" altLang="en-US" sz="2200" b="1" dirty="0" smtClean="0">
                <a:latin typeface="Calibri" panose="020F0502020204030204" pitchFamily="34" charset="0"/>
              </a:rPr>
              <a:t>ther health standards with respirator requirements</a:t>
            </a:r>
          </a:p>
          <a:p>
            <a:pPr eaLnBrk="1" hangingPunct="1">
              <a:spcAft>
                <a:spcPts val="0"/>
              </a:spcAft>
              <a:buClr>
                <a:srgbClr val="0070C0"/>
              </a:buClr>
              <a:buSzPct val="110000"/>
              <a:buFont typeface="Arial" panose="020B0604020202020204" pitchFamily="34" charset="0"/>
              <a:buChar char="•"/>
            </a:pPr>
            <a:r>
              <a:rPr lang="en-US" altLang="en-US" sz="2200" b="1" dirty="0" smtClean="0">
                <a:latin typeface="Calibri" panose="020F0502020204030204" pitchFamily="34" charset="0"/>
              </a:rPr>
              <a:t>Recording and Reporting Occupational Injuries and Illness (29 CFR Part 1904)</a:t>
            </a:r>
            <a:endParaRPr lang="en-US" altLang="en-US" sz="2200" b="1" dirty="0" smtClean="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40670928"/>
              </p:ext>
            </p:extLst>
          </p:nvPr>
        </p:nvGraphicFramePr>
        <p:xfrm>
          <a:off x="5181598" y="2362200"/>
          <a:ext cx="6781801" cy="3581401"/>
        </p:xfrm>
        <a:graphic>
          <a:graphicData uri="http://schemas.openxmlformats.org/drawingml/2006/table">
            <a:tbl>
              <a:tblPr firstRow="1" firstCol="1" bandRow="1">
                <a:tableStyleId>{21E4AEA4-8DFA-4A89-87EB-49C32662AFE0}</a:tableStyleId>
              </a:tblPr>
              <a:tblGrid>
                <a:gridCol w="5490029">
                  <a:extLst>
                    <a:ext uri="{9D8B030D-6E8A-4147-A177-3AD203B41FA5}">
                      <a16:colId xmlns:a16="http://schemas.microsoft.com/office/drawing/2014/main" val="828269473"/>
                    </a:ext>
                  </a:extLst>
                </a:gridCol>
                <a:gridCol w="1291772">
                  <a:extLst>
                    <a:ext uri="{9D8B030D-6E8A-4147-A177-3AD203B41FA5}">
                      <a16:colId xmlns:a16="http://schemas.microsoft.com/office/drawing/2014/main" val="1869412084"/>
                    </a:ext>
                  </a:extLst>
                </a:gridCol>
              </a:tblGrid>
              <a:tr h="370456">
                <a:tc>
                  <a:txBody>
                    <a:bodyPr/>
                    <a:lstStyle/>
                    <a:p>
                      <a:pPr marL="0" marR="0">
                        <a:spcBef>
                          <a:spcPts val="0"/>
                        </a:spcBef>
                        <a:spcAft>
                          <a:spcPts val="1200"/>
                        </a:spcAft>
                      </a:pPr>
                      <a:r>
                        <a:rPr lang="en-US" sz="1200" dirty="0">
                          <a:effectLst/>
                          <a:latin typeface="Calibri" panose="020F0502020204030204" pitchFamily="34" charset="0"/>
                          <a:cs typeface="Calibri" panose="020F0502020204030204" pitchFamily="34" charset="0"/>
                        </a:rPr>
                        <a:t>Memorandum</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1200"/>
                        </a:spcAft>
                      </a:pPr>
                      <a:r>
                        <a:rPr lang="en-US" sz="1200" dirty="0" smtClean="0">
                          <a:effectLst/>
                          <a:latin typeface="Calibri" panose="020F0502020204030204" pitchFamily="34" charset="0"/>
                          <a:cs typeface="Calibri" panose="020F0502020204030204" pitchFamily="34" charset="0"/>
                        </a:rPr>
                        <a:t>Effective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46864578"/>
                  </a:ext>
                </a:extLst>
              </a:tr>
              <a:tr h="642189">
                <a:tc>
                  <a:txBody>
                    <a:bodyPr/>
                    <a:lstStyle/>
                    <a:p>
                      <a:pPr marL="0" marR="0">
                        <a:spcBef>
                          <a:spcPts val="0"/>
                        </a:spcBef>
                        <a:spcAft>
                          <a:spcPts val="1200"/>
                        </a:spcAft>
                      </a:pPr>
                      <a:r>
                        <a:rPr lang="en-US" sz="1200" u="none" dirty="0">
                          <a:effectLst/>
                          <a:latin typeface="Calibri" panose="020F0502020204030204" pitchFamily="34" charset="0"/>
                          <a:cs typeface="Calibri" panose="020F0502020204030204" pitchFamily="34" charset="0"/>
                        </a:rPr>
                        <a:t>Healthcare Respiratory Protection Annual Fit-Testing for N95 Filtering Facepieces During the COVID-19 Outbreak</a:t>
                      </a:r>
                      <a:endParaRPr lang="en-US" sz="1200" u="none"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1200"/>
                        </a:spcAft>
                      </a:pPr>
                      <a:r>
                        <a:rPr lang="en-US" sz="1200" dirty="0">
                          <a:effectLst/>
                          <a:latin typeface="Calibri" panose="020F0502020204030204" pitchFamily="34" charset="0"/>
                          <a:cs typeface="Calibri" panose="020F0502020204030204" pitchFamily="34" charset="0"/>
                        </a:rPr>
                        <a:t>March 14, </a:t>
                      </a:r>
                      <a:r>
                        <a:rPr lang="en-US" sz="1200" dirty="0" smtClean="0">
                          <a:effectLst/>
                          <a:latin typeface="Calibri" panose="020F0502020204030204" pitchFamily="34" charset="0"/>
                          <a:cs typeface="Calibri" panose="020F0502020204030204" pitchFamily="34" charset="0"/>
                        </a:rPr>
                        <a:t>2020 - present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261051247"/>
                  </a:ext>
                </a:extLst>
              </a:tr>
              <a:tr h="642189">
                <a:tc>
                  <a:txBody>
                    <a:bodyPr/>
                    <a:lstStyle/>
                    <a:p>
                      <a:pPr marL="0" marR="0">
                        <a:spcBef>
                          <a:spcPts val="0"/>
                        </a:spcBef>
                        <a:spcAft>
                          <a:spcPts val="1200"/>
                        </a:spcAft>
                      </a:pPr>
                      <a:r>
                        <a:rPr lang="en-US" sz="1200" u="none" dirty="0">
                          <a:effectLst/>
                          <a:latin typeface="Calibri" panose="020F0502020204030204" pitchFamily="34" charset="0"/>
                          <a:cs typeface="Calibri" panose="020F0502020204030204" pitchFamily="34" charset="0"/>
                        </a:rPr>
                        <a:t>Enforcement Guidance for Respiratory Protection and the N95 Shortage Due to the 2019 Novel Coronavirus Disease (COVID-19) Pandemic</a:t>
                      </a:r>
                      <a:endParaRPr lang="en-US" sz="1200" u="none"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1200"/>
                        </a:spcAft>
                      </a:pPr>
                      <a:r>
                        <a:rPr lang="en-US" sz="1200" dirty="0">
                          <a:effectLst/>
                          <a:latin typeface="Calibri" panose="020F0502020204030204" pitchFamily="34" charset="0"/>
                          <a:cs typeface="Calibri" panose="020F0502020204030204" pitchFamily="34" charset="0"/>
                        </a:rPr>
                        <a:t>April 3, </a:t>
                      </a:r>
                      <a:r>
                        <a:rPr lang="en-US" sz="1200" dirty="0" smtClean="0">
                          <a:effectLst/>
                          <a:latin typeface="Calibri" panose="020F0502020204030204" pitchFamily="34" charset="0"/>
                          <a:cs typeface="Calibri" panose="020F0502020204030204" pitchFamily="34" charset="0"/>
                        </a:rPr>
                        <a:t>2020</a:t>
                      </a:r>
                      <a:r>
                        <a:rPr lang="en-US" sz="1200" dirty="0" smtClean="0">
                          <a:effectLst/>
                          <a:latin typeface="Calibri" panose="020F0502020204030204" pitchFamily="34" charset="0"/>
                          <a:cs typeface="Calibri" panose="020F0502020204030204" pitchFamily="34" charset="0"/>
                        </a:rPr>
                        <a:t> – present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94590436"/>
                  </a:ext>
                </a:extLst>
              </a:tr>
              <a:tr h="642189">
                <a:tc>
                  <a:txBody>
                    <a:bodyPr/>
                    <a:lstStyle/>
                    <a:p>
                      <a:pPr marL="0" marR="0">
                        <a:spcBef>
                          <a:spcPts val="0"/>
                        </a:spcBef>
                        <a:spcAft>
                          <a:spcPts val="1200"/>
                        </a:spcAft>
                      </a:pPr>
                      <a:r>
                        <a:rPr lang="en-US" sz="1200" u="none" dirty="0">
                          <a:effectLst/>
                          <a:latin typeface="Calibri" panose="020F0502020204030204" pitchFamily="34" charset="0"/>
                          <a:cs typeface="Calibri" panose="020F0502020204030204" pitchFamily="34" charset="0"/>
                        </a:rPr>
                        <a:t>Enforcement Guidance for Use of Respiratory Protection Equipment Certified Under Standards of Other Countries or Jurisdictions During the Coronavirus Disease 2019 (COVID-19) </a:t>
                      </a:r>
                      <a:r>
                        <a:rPr lang="en-US" sz="1200" u="none" dirty="0" smtClean="0">
                          <a:effectLst/>
                          <a:latin typeface="Calibri" panose="020F0502020204030204" pitchFamily="34" charset="0"/>
                          <a:cs typeface="Calibri" panose="020F0502020204030204" pitchFamily="34" charset="0"/>
                        </a:rPr>
                        <a:t>Pandemic</a:t>
                      </a:r>
                      <a:endParaRPr lang="en-US" sz="1200" u="none"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1200"/>
                        </a:spcAft>
                      </a:pPr>
                      <a:r>
                        <a:rPr lang="en-US" sz="1200" dirty="0">
                          <a:effectLst/>
                          <a:latin typeface="Calibri" panose="020F0502020204030204" pitchFamily="34" charset="0"/>
                          <a:cs typeface="Calibri" panose="020F0502020204030204" pitchFamily="34" charset="0"/>
                        </a:rPr>
                        <a:t>April 3, </a:t>
                      </a:r>
                      <a:r>
                        <a:rPr lang="en-US" sz="1200" dirty="0" smtClean="0">
                          <a:effectLst/>
                          <a:latin typeface="Calibri" panose="020F0502020204030204" pitchFamily="34" charset="0"/>
                          <a:cs typeface="Calibri" panose="020F0502020204030204" pitchFamily="34" charset="0"/>
                        </a:rPr>
                        <a:t>2020</a:t>
                      </a:r>
                      <a:r>
                        <a:rPr lang="en-US" sz="1200" dirty="0" smtClean="0">
                          <a:effectLst/>
                          <a:latin typeface="Calibri" panose="020F0502020204030204" pitchFamily="34" charset="0"/>
                          <a:cs typeface="Calibri" panose="020F0502020204030204" pitchFamily="34" charset="0"/>
                        </a:rPr>
                        <a:t> - present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055110968"/>
                  </a:ext>
                </a:extLst>
              </a:tr>
              <a:tr h="642189">
                <a:tc>
                  <a:txBody>
                    <a:bodyPr/>
                    <a:lstStyle/>
                    <a:p>
                      <a:pPr marL="0" marR="0">
                        <a:spcBef>
                          <a:spcPts val="0"/>
                        </a:spcBef>
                        <a:spcAft>
                          <a:spcPts val="1200"/>
                        </a:spcAft>
                      </a:pPr>
                      <a:r>
                        <a:rPr lang="en-US" sz="1200" u="none" dirty="0">
                          <a:effectLst/>
                          <a:latin typeface="Calibri" panose="020F0502020204030204" pitchFamily="34" charset="0"/>
                          <a:cs typeface="Calibri" panose="020F0502020204030204" pitchFamily="34" charset="0"/>
                        </a:rPr>
                        <a:t>Expanded Temporary Enforcement Guidance on Respiratory Protection Fit-Testing for N95 Filtering Facepieces in All Industries During the Coronavirus Disease (COVID-19) Pandemic</a:t>
                      </a:r>
                      <a:endParaRPr lang="en-US" sz="1200" u="none"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1200"/>
                        </a:spcAft>
                      </a:pPr>
                      <a:r>
                        <a:rPr lang="en-US" sz="1200" dirty="0">
                          <a:effectLst/>
                          <a:latin typeface="Calibri" panose="020F0502020204030204" pitchFamily="34" charset="0"/>
                          <a:cs typeface="Calibri" panose="020F0502020204030204" pitchFamily="34" charset="0"/>
                        </a:rPr>
                        <a:t>April </a:t>
                      </a:r>
                      <a:r>
                        <a:rPr lang="en-US" sz="1200" u="none" dirty="0" smtClean="0">
                          <a:effectLst/>
                          <a:latin typeface="Calibri" panose="020F0502020204030204" pitchFamily="34" charset="0"/>
                          <a:cs typeface="Calibri" panose="020F0502020204030204" pitchFamily="34" charset="0"/>
                        </a:rPr>
                        <a:t>8</a:t>
                      </a:r>
                      <a:r>
                        <a:rPr lang="en-US" sz="1200" dirty="0">
                          <a:effectLst/>
                          <a:latin typeface="Calibri" panose="020F0502020204030204" pitchFamily="34" charset="0"/>
                          <a:cs typeface="Calibri" panose="020F0502020204030204" pitchFamily="34" charset="0"/>
                        </a:rPr>
                        <a:t>, </a:t>
                      </a:r>
                      <a:r>
                        <a:rPr lang="en-US" sz="1200" dirty="0" smtClean="0">
                          <a:effectLst/>
                          <a:latin typeface="Calibri" panose="020F0502020204030204" pitchFamily="34" charset="0"/>
                          <a:cs typeface="Calibri" panose="020F0502020204030204" pitchFamily="34" charset="0"/>
                        </a:rPr>
                        <a:t>2020</a:t>
                      </a:r>
                      <a:r>
                        <a:rPr lang="en-US" sz="1200" dirty="0" smtClean="0">
                          <a:effectLst/>
                          <a:latin typeface="Calibri" panose="020F0502020204030204" pitchFamily="34" charset="0"/>
                          <a:cs typeface="Calibri" panose="020F0502020204030204" pitchFamily="34" charset="0"/>
                        </a:rPr>
                        <a:t> - present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42368819"/>
                  </a:ext>
                </a:extLst>
              </a:tr>
              <a:tr h="642189">
                <a:tc>
                  <a:txBody>
                    <a:bodyPr/>
                    <a:lstStyle/>
                    <a:p>
                      <a:pPr marL="0" marR="0">
                        <a:spcBef>
                          <a:spcPts val="0"/>
                        </a:spcBef>
                        <a:spcAft>
                          <a:spcPts val="1200"/>
                        </a:spcAft>
                      </a:pPr>
                      <a:r>
                        <a:rPr lang="en-US" sz="1200" u="none" dirty="0" smtClean="0">
                          <a:effectLst/>
                          <a:latin typeface="Calibri" panose="020F0502020204030204" pitchFamily="34" charset="0"/>
                          <a:ea typeface="Calibri" panose="020F0502020204030204" pitchFamily="34" charset="0"/>
                          <a:cs typeface="Calibri" panose="020F0502020204030204" pitchFamily="34" charset="0"/>
                        </a:rPr>
                        <a:t>Enforcement Guidance for Recording Cases of Coronavirus</a:t>
                      </a:r>
                      <a:r>
                        <a:rPr lang="en-US" sz="1200" u="none" baseline="0" dirty="0" smtClean="0">
                          <a:effectLst/>
                          <a:latin typeface="Calibri" panose="020F0502020204030204" pitchFamily="34" charset="0"/>
                          <a:ea typeface="Calibri" panose="020F0502020204030204" pitchFamily="34" charset="0"/>
                          <a:cs typeface="Calibri" panose="020F0502020204030204" pitchFamily="34" charset="0"/>
                        </a:rPr>
                        <a:t> Disease 2019 (COVID-19)</a:t>
                      </a:r>
                      <a:endParaRPr lang="en-US" sz="1200" u="none"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1200"/>
                        </a:spcAft>
                      </a:pPr>
                      <a:r>
                        <a:rPr lang="en-US" sz="1200" dirty="0" smtClean="0">
                          <a:effectLst/>
                          <a:latin typeface="Calibri" panose="020F0502020204030204" pitchFamily="34" charset="0"/>
                          <a:ea typeface="Calibri" panose="020F0502020204030204" pitchFamily="34" charset="0"/>
                          <a:cs typeface="Calibri" panose="020F0502020204030204" pitchFamily="34" charset="0"/>
                        </a:rPr>
                        <a:t>April 10, 2020</a:t>
                      </a:r>
                      <a:r>
                        <a:rPr lang="en-US" sz="1200" dirty="0" smtClean="0">
                          <a:effectLst/>
                          <a:latin typeface="Calibri" panose="020F0502020204030204" pitchFamily="34" charset="0"/>
                          <a:cs typeface="Calibri" panose="020F0502020204030204" pitchFamily="34" charset="0"/>
                        </a:rPr>
                        <a:t> - present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829998906"/>
                  </a:ext>
                </a:extLst>
              </a:tr>
            </a:tbl>
          </a:graphicData>
        </a:graphic>
      </p:graphicFrame>
    </p:spTree>
    <p:extLst>
      <p:ext uri="{BB962C8B-B14F-4D97-AF65-F5344CB8AC3E}">
        <p14:creationId xmlns:p14="http://schemas.microsoft.com/office/powerpoint/2010/main" val="3898168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guidance</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
        <p:nvSpPr>
          <p:cNvPr id="9" name="TextBox 2"/>
          <p:cNvSpPr txBox="1">
            <a:spLocks noChangeArrowheads="1"/>
          </p:cNvSpPr>
          <p:nvPr/>
        </p:nvSpPr>
        <p:spPr bwMode="auto">
          <a:xfrm>
            <a:off x="618359" y="2819400"/>
            <a:ext cx="5249041"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OSHA has developed a variety of guidance materials for workers and employers on how to stay healthy during the pandemic.</a:t>
            </a:r>
          </a:p>
          <a:p>
            <a:pPr eaLnBrk="1" hangingPunct="1">
              <a:spcAft>
                <a:spcPts val="1800"/>
              </a:spcAft>
              <a:buClr>
                <a:srgbClr val="0070C0"/>
              </a:buClr>
              <a:buSzPct val="110000"/>
              <a:buFont typeface="Wingdings" panose="05000000000000000000" pitchFamily="2" charset="2"/>
              <a:buChar char="§"/>
            </a:pPr>
            <a:r>
              <a:rPr lang="en-US" altLang="en-US" sz="2200" b="1" dirty="0" smtClean="0">
                <a:solidFill>
                  <a:srgbClr val="FF0000"/>
                </a:solidFill>
                <a:latin typeface="Calibri" panose="020F0502020204030204" pitchFamily="34" charset="0"/>
              </a:rPr>
              <a:t>OSHA.gov/coronavirus</a:t>
            </a:r>
            <a:r>
              <a:rPr lang="en-US" altLang="en-US" sz="2200" b="1" dirty="0" smtClean="0">
                <a:latin typeface="Calibri" panose="020F0502020204030204" pitchFamily="34" charset="0"/>
              </a:rPr>
              <a:t> includes information on implementing the hierarchy of controls when workers have specific exposure risks.</a:t>
            </a:r>
          </a:p>
        </p:txBody>
      </p:sp>
      <p:pic>
        <p:nvPicPr>
          <p:cNvPr id="8" name="Picture 7"/>
          <p:cNvPicPr/>
          <p:nvPr/>
        </p:nvPicPr>
        <p:blipFill>
          <a:blip r:embed="rId3"/>
          <a:stretch>
            <a:fillRect/>
          </a:stretch>
        </p:blipFill>
        <p:spPr>
          <a:xfrm>
            <a:off x="6858000" y="2438400"/>
            <a:ext cx="5003800" cy="34125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55003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novel coronavirus?</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
        <p:nvSpPr>
          <p:cNvPr id="9" name="TextBox 2"/>
          <p:cNvSpPr txBox="1">
            <a:spLocks noChangeArrowheads="1"/>
          </p:cNvSpPr>
          <p:nvPr/>
        </p:nvSpPr>
        <p:spPr bwMode="auto">
          <a:xfrm>
            <a:off x="618359" y="2819400"/>
            <a:ext cx="6477000"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sz="2200" b="1" dirty="0">
                <a:latin typeface="Calibri" panose="020F0502020204030204" pitchFamily="34" charset="0"/>
                <a:cs typeface="Calibri" panose="020F0502020204030204" pitchFamily="34" charset="0"/>
              </a:rPr>
              <a:t>Coronaviruses are a family of viruses that can cause illness in people. Coronaviruses circulate among animals, including camels, cattle, </a:t>
            </a:r>
            <a:r>
              <a:rPr lang="en-US" sz="2200" b="1" dirty="0" smtClean="0">
                <a:latin typeface="Calibri" panose="020F0502020204030204" pitchFamily="34" charset="0"/>
                <a:cs typeface="Calibri" panose="020F0502020204030204" pitchFamily="34" charset="0"/>
              </a:rPr>
              <a:t>and cats.</a:t>
            </a:r>
            <a:endParaRPr lang="en-US" sz="2200" b="1" dirty="0">
              <a:latin typeface="Calibri" panose="020F0502020204030204" pitchFamily="34" charset="0"/>
              <a:cs typeface="Calibri" panose="020F0502020204030204" pitchFamily="34" charset="0"/>
            </a:endParaRPr>
          </a:p>
          <a:p>
            <a:pPr eaLnBrk="1" hangingPunct="1">
              <a:spcAft>
                <a:spcPts val="1800"/>
              </a:spcAft>
              <a:buClr>
                <a:srgbClr val="0070C0"/>
              </a:buClr>
              <a:buSzPct val="110000"/>
              <a:buFont typeface="Wingdings" panose="05000000000000000000" pitchFamily="2" charset="2"/>
              <a:buChar char="§"/>
            </a:pPr>
            <a:r>
              <a:rPr lang="en-US" altLang="en-US" sz="2200" b="1" dirty="0" smtClean="0">
                <a:solidFill>
                  <a:srgbClr val="FF0000"/>
                </a:solidFill>
                <a:latin typeface="Calibri" panose="020F0502020204030204" pitchFamily="34" charset="0"/>
              </a:rPr>
              <a:t>SARS-CoV-2</a:t>
            </a:r>
            <a:r>
              <a:rPr lang="en-US" altLang="en-US" sz="2200" b="1" dirty="0" smtClean="0">
                <a:latin typeface="Calibri" panose="020F0502020204030204" pitchFamily="34" charset="0"/>
              </a:rPr>
              <a:t>, the seventh known human coronavirus and the virus that causes </a:t>
            </a:r>
            <a:r>
              <a:rPr lang="en-US" altLang="en-US" sz="2200" b="1" dirty="0" smtClean="0">
                <a:solidFill>
                  <a:srgbClr val="FF0000"/>
                </a:solidFill>
                <a:latin typeface="Calibri" panose="020F0502020204030204" pitchFamily="34" charset="0"/>
              </a:rPr>
              <a:t>COVID-19</a:t>
            </a:r>
            <a:r>
              <a:rPr lang="en-US" altLang="en-US" sz="2200" b="1" dirty="0" smtClean="0">
                <a:latin typeface="Calibri" panose="020F0502020204030204" pitchFamily="34" charset="0"/>
              </a:rPr>
              <a:t>, is thought to have jumped species from animals to begin infecting humans.</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43800" y="2076793"/>
            <a:ext cx="4019550" cy="3824315"/>
          </a:xfrm>
          <a:prstGeom prst="rect">
            <a:avLst/>
          </a:prstGeom>
        </p:spPr>
      </p:pic>
      <p:sp>
        <p:nvSpPr>
          <p:cNvPr id="4" name="TextBox 3"/>
          <p:cNvSpPr txBox="1"/>
          <p:nvPr/>
        </p:nvSpPr>
        <p:spPr>
          <a:xfrm rot="5400000">
            <a:off x="10460995" y="3839290"/>
            <a:ext cx="3200399" cy="246221"/>
          </a:xfrm>
          <a:prstGeom prst="rect">
            <a:avLst/>
          </a:prstGeom>
          <a:noFill/>
        </p:spPr>
        <p:txBody>
          <a:bodyPr wrap="square" rtlCol="0">
            <a:spAutoFit/>
          </a:bodyPr>
          <a:lstStyle/>
          <a:p>
            <a:pPr algn="ctr"/>
            <a:r>
              <a:rPr lang="en-US" sz="1000" dirty="0" smtClean="0"/>
              <a:t>Illustration: CDC </a:t>
            </a:r>
            <a:r>
              <a:rPr lang="en-US" sz="1000" dirty="0"/>
              <a:t>/ Alissa Eckert &amp; Dan </a:t>
            </a:r>
            <a:r>
              <a:rPr lang="en-US" sz="1000" dirty="0" smtClean="0"/>
              <a:t>Higgins</a:t>
            </a:r>
            <a:endParaRPr lang="en-US" sz="1000" dirty="0"/>
          </a:p>
        </p:txBody>
      </p:sp>
    </p:spTree>
    <p:extLst>
      <p:ext uri="{BB962C8B-B14F-4D97-AF65-F5344CB8AC3E}">
        <p14:creationId xmlns:p14="http://schemas.microsoft.com/office/powerpoint/2010/main" val="1000167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guidance</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
        <p:nvSpPr>
          <p:cNvPr id="9" name="TextBox 2"/>
          <p:cNvSpPr txBox="1">
            <a:spLocks noChangeArrowheads="1"/>
          </p:cNvSpPr>
          <p:nvPr/>
        </p:nvSpPr>
        <p:spPr bwMode="auto">
          <a:xfrm>
            <a:off x="304800" y="2638723"/>
            <a:ext cx="7719075"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OSHA guidance helps employers comply with OSHA standards.</a:t>
            </a:r>
          </a:p>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Guidance is based on anticipated hazards and risks, and incorporates standard, contact, and airborne precautions, and use of face/eye protection.</a:t>
            </a:r>
          </a:p>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Guidance should be adapted based on employer’s hazard assessment and workers’ tasks.</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53400" y="2438400"/>
            <a:ext cx="1927876" cy="3209593"/>
          </a:xfrm>
          <a:prstGeom prst="rect">
            <a:avLst/>
          </a:prstGeom>
          <a:ln w="6350">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210800" y="2438400"/>
            <a:ext cx="1703221" cy="1219200"/>
          </a:xfrm>
          <a:prstGeom prst="rect">
            <a:avLst/>
          </a:prstGeom>
          <a:ln w="6350">
            <a:solidFill>
              <a:schemeClr val="tx1"/>
            </a:solidFill>
          </a:ln>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val="0"/>
              </a:ext>
            </a:extLst>
          </a:blip>
          <a:srcRect l="16150" r="23272" b="2729"/>
          <a:stretch/>
        </p:blipFill>
        <p:spPr>
          <a:xfrm>
            <a:off x="10210800" y="3844315"/>
            <a:ext cx="1503453" cy="1803678"/>
          </a:xfrm>
          <a:prstGeom prst="rect">
            <a:avLst/>
          </a:prstGeom>
          <a:ln w="6350">
            <a:solidFill>
              <a:schemeClr val="tx1"/>
            </a:solidFill>
          </a:ln>
        </p:spPr>
      </p:pic>
      <p:sp>
        <p:nvSpPr>
          <p:cNvPr id="10" name="TextBox 9"/>
          <p:cNvSpPr txBox="1"/>
          <p:nvPr/>
        </p:nvSpPr>
        <p:spPr>
          <a:xfrm>
            <a:off x="7792712" y="2038290"/>
            <a:ext cx="4121310" cy="400110"/>
          </a:xfrm>
          <a:prstGeom prst="rect">
            <a:avLst/>
          </a:prstGeom>
          <a:noFill/>
        </p:spPr>
        <p:txBody>
          <a:bodyPr wrap="square" lIns="0" rIns="0" rtlCol="0">
            <a:spAutoFit/>
          </a:bodyPr>
          <a:lstStyle/>
          <a:p>
            <a:pPr algn="r"/>
            <a:r>
              <a:rPr lang="en-US" sz="1000" dirty="0" smtClean="0"/>
              <a:t>Clockwise from L: public domain; WikimediaCommons;</a:t>
            </a:r>
            <a:br>
              <a:rPr lang="en-US" sz="1000" dirty="0" smtClean="0"/>
            </a:br>
            <a:r>
              <a:rPr lang="en-US" sz="1000" dirty="0" smtClean="0"/>
              <a:t>CDC/Kimberly Smith &amp; </a:t>
            </a:r>
            <a:r>
              <a:rPr lang="en-US" sz="1000" dirty="0"/>
              <a:t>Christine Ford</a:t>
            </a:r>
          </a:p>
        </p:txBody>
      </p:sp>
    </p:spTree>
    <p:extLst>
      <p:ext uri="{BB962C8B-B14F-4D97-AF65-F5344CB8AC3E}">
        <p14:creationId xmlns:p14="http://schemas.microsoft.com/office/powerpoint/2010/main" val="386489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guidance</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
        <p:nvSpPr>
          <p:cNvPr id="9" name="TextBox 2"/>
          <p:cNvSpPr txBox="1">
            <a:spLocks noChangeArrowheads="1"/>
          </p:cNvSpPr>
          <p:nvPr/>
        </p:nvSpPr>
        <p:spPr bwMode="auto">
          <a:xfrm>
            <a:off x="618359" y="2819400"/>
            <a:ext cx="5782441" cy="352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Aft>
                <a:spcPts val="600"/>
              </a:spcAft>
              <a:buClr>
                <a:srgbClr val="0070C0"/>
              </a:buClr>
              <a:buSzPct val="110000"/>
            </a:pPr>
            <a:r>
              <a:rPr lang="en-US" altLang="en-US" sz="2200" b="1" dirty="0">
                <a:latin typeface="Calibri" panose="020F0502020204030204" pitchFamily="34" charset="0"/>
              </a:rPr>
              <a:t>For all workers, regardless of specific exposure </a:t>
            </a:r>
            <a:r>
              <a:rPr lang="en-US" altLang="en-US" sz="2200" b="1" dirty="0" smtClean="0">
                <a:latin typeface="Calibri" panose="020F0502020204030204" pitchFamily="34" charset="0"/>
              </a:rPr>
              <a:t>risks:</a:t>
            </a:r>
          </a:p>
          <a:p>
            <a:pPr lvl="1" eaLnBrk="1" hangingPunct="1">
              <a:spcAft>
                <a:spcPts val="600"/>
              </a:spcAft>
              <a:buClr>
                <a:srgbClr val="0070C0"/>
              </a:buClr>
              <a:buSzPct val="110000"/>
              <a:buFont typeface="Wingdings" panose="05000000000000000000" pitchFamily="2" charset="2"/>
              <a:buChar char="§"/>
            </a:pPr>
            <a:r>
              <a:rPr lang="en-US" altLang="en-US" sz="2200" dirty="0" smtClean="0">
                <a:latin typeface="Calibri" panose="020F0502020204030204" pitchFamily="34" charset="0"/>
              </a:rPr>
              <a:t>Practice good and frequent hand hygiene.</a:t>
            </a:r>
          </a:p>
          <a:p>
            <a:pPr lvl="1" eaLnBrk="1" hangingPunct="1">
              <a:spcAft>
                <a:spcPts val="600"/>
              </a:spcAft>
              <a:buClr>
                <a:srgbClr val="0070C0"/>
              </a:buClr>
              <a:buSzPct val="110000"/>
              <a:buFont typeface="Wingdings" panose="05000000000000000000" pitchFamily="2" charset="2"/>
              <a:buChar char="§"/>
            </a:pPr>
            <a:r>
              <a:rPr lang="en-US" altLang="en-US" sz="2200" dirty="0" smtClean="0">
                <a:latin typeface="Calibri" panose="020F0502020204030204" pitchFamily="34" charset="0"/>
              </a:rPr>
              <a:t>Follow good cough/sneeze etiquette.</a:t>
            </a:r>
            <a:endParaRPr lang="en-US" altLang="en-US" sz="2200" dirty="0">
              <a:latin typeface="Calibri" panose="020F0502020204030204" pitchFamily="34" charset="0"/>
            </a:endParaRPr>
          </a:p>
          <a:p>
            <a:pPr lvl="1" eaLnBrk="1" hangingPunct="1">
              <a:spcAft>
                <a:spcPts val="600"/>
              </a:spcAft>
              <a:buClr>
                <a:srgbClr val="0070C0"/>
              </a:buClr>
              <a:buSzPct val="110000"/>
              <a:buFont typeface="Wingdings" panose="05000000000000000000" pitchFamily="2" charset="2"/>
              <a:buChar char="§"/>
            </a:pPr>
            <a:r>
              <a:rPr lang="en-US" altLang="en-US" sz="2200" dirty="0" smtClean="0">
                <a:latin typeface="Calibri" panose="020F0502020204030204" pitchFamily="34" charset="0"/>
              </a:rPr>
              <a:t>Avoid touching the eyes</a:t>
            </a:r>
            <a:r>
              <a:rPr lang="en-US" altLang="en-US" sz="2200" dirty="0">
                <a:latin typeface="Calibri" panose="020F0502020204030204" pitchFamily="34" charset="0"/>
              </a:rPr>
              <a:t>, nose, or mouth with unwashed hands.</a:t>
            </a:r>
          </a:p>
          <a:p>
            <a:pPr lvl="1" eaLnBrk="1" hangingPunct="1">
              <a:spcAft>
                <a:spcPts val="600"/>
              </a:spcAft>
              <a:buClr>
                <a:srgbClr val="0070C0"/>
              </a:buClr>
              <a:buSzPct val="110000"/>
              <a:buFont typeface="Wingdings" panose="05000000000000000000" pitchFamily="2" charset="2"/>
              <a:buChar char="§"/>
            </a:pPr>
            <a:r>
              <a:rPr lang="en-US" altLang="en-US" sz="2200" dirty="0" smtClean="0">
                <a:latin typeface="Calibri" panose="020F0502020204030204" pitchFamily="34" charset="0"/>
              </a:rPr>
              <a:t>Avoid </a:t>
            </a:r>
            <a:r>
              <a:rPr lang="en-US" altLang="en-US" sz="2200" dirty="0">
                <a:latin typeface="Calibri" panose="020F0502020204030204" pitchFamily="34" charset="0"/>
              </a:rPr>
              <a:t>close contact with people who are sick.</a:t>
            </a:r>
          </a:p>
          <a:p>
            <a:pPr eaLnBrk="1" hangingPunct="1">
              <a:spcAft>
                <a:spcPts val="600"/>
              </a:spcAft>
              <a:buClr>
                <a:srgbClr val="0070C0"/>
              </a:buClr>
              <a:buSzPct val="110000"/>
              <a:buFont typeface="Wingdings" panose="05000000000000000000" pitchFamily="2" charset="2"/>
              <a:buChar char="§"/>
            </a:pPr>
            <a:endParaRPr lang="en-US" altLang="en-US" sz="2200" b="1" dirty="0" smtClean="0">
              <a:latin typeface="Calibri" panose="020F050202020403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12320" y="2584323"/>
            <a:ext cx="5266559" cy="3130677"/>
          </a:xfrm>
          <a:prstGeom prst="rect">
            <a:avLst/>
          </a:prstGeom>
        </p:spPr>
      </p:pic>
      <p:sp>
        <p:nvSpPr>
          <p:cNvPr id="12" name="TextBox 11"/>
          <p:cNvSpPr txBox="1"/>
          <p:nvPr/>
        </p:nvSpPr>
        <p:spPr>
          <a:xfrm>
            <a:off x="7543800" y="5681990"/>
            <a:ext cx="4399289" cy="246221"/>
          </a:xfrm>
          <a:prstGeom prst="rect">
            <a:avLst/>
          </a:prstGeom>
          <a:noFill/>
        </p:spPr>
        <p:txBody>
          <a:bodyPr wrap="square" rtlCol="0">
            <a:spAutoFit/>
          </a:bodyPr>
          <a:lstStyle/>
          <a:p>
            <a:pPr algn="r"/>
            <a:r>
              <a:rPr lang="en-US" sz="1000" dirty="0" smtClean="0"/>
              <a:t>Photo</a:t>
            </a:r>
            <a:r>
              <a:rPr lang="en-US" sz="1000" dirty="0"/>
              <a:t>: </a:t>
            </a:r>
            <a:r>
              <a:rPr lang="en-US" sz="1000" dirty="0" smtClean="0"/>
              <a:t>U.S. Department of Defense</a:t>
            </a:r>
            <a:endParaRPr lang="en-US" sz="1000" dirty="0"/>
          </a:p>
        </p:txBody>
      </p:sp>
    </p:spTree>
    <p:extLst>
      <p:ext uri="{BB962C8B-B14F-4D97-AF65-F5344CB8AC3E}">
        <p14:creationId xmlns:p14="http://schemas.microsoft.com/office/powerpoint/2010/main" val="3303672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guidance</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
        <p:nvSpPr>
          <p:cNvPr id="9" name="TextBox 2"/>
          <p:cNvSpPr txBox="1">
            <a:spLocks noChangeArrowheads="1"/>
          </p:cNvSpPr>
          <p:nvPr/>
        </p:nvSpPr>
        <p:spPr bwMode="auto">
          <a:xfrm>
            <a:off x="618359" y="2819400"/>
            <a:ext cx="10887841"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Employers should implement protocols for regularly cleaning and disinfecting high-touch surfaces in the work environment.</a:t>
            </a:r>
          </a:p>
          <a:p>
            <a:pPr lvl="1"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Wipe down surfaces such as door push bars, shopping carts, points of sale, chairs in waiting areas, and other areas that customers, visitors, or workers frequently touch.</a:t>
            </a:r>
          </a:p>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Follow </a:t>
            </a:r>
            <a:r>
              <a:rPr lang="en-US" altLang="en-US" sz="2200" b="1" dirty="0">
                <a:latin typeface="Calibri" panose="020F0502020204030204" pitchFamily="34" charset="0"/>
              </a:rPr>
              <a:t>manufacturer’s instructions for use of all </a:t>
            </a:r>
            <a:r>
              <a:rPr lang="en-US" altLang="en-US" sz="2200" b="1" dirty="0" smtClean="0">
                <a:latin typeface="Calibri" panose="020F0502020204030204" pitchFamily="34" charset="0"/>
              </a:rPr>
              <a:t>EPA-approved </a:t>
            </a:r>
            <a:r>
              <a:rPr lang="en-US" altLang="en-US" sz="2200" b="1" dirty="0">
                <a:latin typeface="Calibri" panose="020F0502020204030204" pitchFamily="34" charset="0"/>
              </a:rPr>
              <a:t>cleaning and disinfection </a:t>
            </a:r>
            <a:r>
              <a:rPr lang="en-US" altLang="en-US" sz="2200" b="1" dirty="0" smtClean="0">
                <a:latin typeface="Calibri" panose="020F0502020204030204" pitchFamily="34" charset="0"/>
              </a:rPr>
              <a:t>products.</a:t>
            </a:r>
          </a:p>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CDC provides detailed guidance for environmental cleaning and disinfection.</a:t>
            </a:r>
            <a:endParaRPr lang="en-US" altLang="en-US" sz="2200" b="1" dirty="0">
              <a:latin typeface="Calibri" panose="020F0502020204030204" pitchFamily="34" charset="0"/>
            </a:endParaRPr>
          </a:p>
        </p:txBody>
      </p:sp>
    </p:spTree>
    <p:extLst>
      <p:ext uri="{BB962C8B-B14F-4D97-AF65-F5344CB8AC3E}">
        <p14:creationId xmlns:p14="http://schemas.microsoft.com/office/powerpoint/2010/main" val="2981571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guidance</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
        <p:nvSpPr>
          <p:cNvPr id="9" name="TextBox 2"/>
          <p:cNvSpPr txBox="1">
            <a:spLocks noChangeArrowheads="1"/>
          </p:cNvSpPr>
          <p:nvPr/>
        </p:nvSpPr>
        <p:spPr bwMode="auto">
          <a:xfrm>
            <a:off x="618359" y="2819400"/>
            <a:ext cx="10887841"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Train all workers </a:t>
            </a:r>
            <a:r>
              <a:rPr lang="en-US" altLang="en-US" sz="2200" b="1" dirty="0" smtClean="0">
                <a:latin typeface="Calibri" panose="020F0502020204030204" pitchFamily="34" charset="0"/>
              </a:rPr>
              <a:t>about their risk of occupational </a:t>
            </a:r>
            <a:r>
              <a:rPr lang="en-US" altLang="en-US" sz="2200" b="1" dirty="0">
                <a:latin typeface="Calibri" panose="020F0502020204030204" pitchFamily="34" charset="0"/>
              </a:rPr>
              <a:t>exposure to </a:t>
            </a:r>
            <a:r>
              <a:rPr lang="en-US" altLang="en-US" sz="2200" b="1" dirty="0" smtClean="0">
                <a:latin typeface="Calibri" panose="020F0502020204030204" pitchFamily="34" charset="0"/>
              </a:rPr>
              <a:t>COVID-19 as well as on what to do if they have traveled to high-risk areas or been exposed to possible cases.</a:t>
            </a:r>
          </a:p>
          <a:p>
            <a:pPr eaLnBrk="1" hangingPunct="1">
              <a:spcAft>
                <a:spcPts val="6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For workers at particular risk of exposure (e.g., in healthcare, others), discuss:</a:t>
            </a:r>
          </a:p>
          <a:p>
            <a:pPr lvl="1" eaLnBrk="1" hangingPunct="1">
              <a:spcAft>
                <a:spcPts val="6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Sources </a:t>
            </a:r>
            <a:r>
              <a:rPr lang="en-US" altLang="en-US" sz="2200" b="1" dirty="0">
                <a:latin typeface="Calibri" panose="020F0502020204030204" pitchFamily="34" charset="0"/>
              </a:rPr>
              <a:t>of exposure to the </a:t>
            </a:r>
            <a:r>
              <a:rPr lang="en-US" altLang="en-US" sz="2200" b="1" dirty="0" smtClean="0">
                <a:latin typeface="Calibri" panose="020F0502020204030204" pitchFamily="34" charset="0"/>
              </a:rPr>
              <a:t>virus and hazards </a:t>
            </a:r>
            <a:r>
              <a:rPr lang="en-US" altLang="en-US" sz="2200" b="1" dirty="0">
                <a:latin typeface="Calibri" panose="020F0502020204030204" pitchFamily="34" charset="0"/>
              </a:rPr>
              <a:t>associated with that </a:t>
            </a:r>
            <a:r>
              <a:rPr lang="en-US" altLang="en-US" sz="2200" b="1" dirty="0" smtClean="0">
                <a:latin typeface="Calibri" panose="020F0502020204030204" pitchFamily="34" charset="0"/>
              </a:rPr>
              <a:t>exposure.</a:t>
            </a:r>
          </a:p>
          <a:p>
            <a:pPr lvl="1"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Appropriate ways to </a:t>
            </a:r>
            <a:r>
              <a:rPr lang="en-US" altLang="en-US" sz="2200" b="1" dirty="0">
                <a:latin typeface="Calibri" panose="020F0502020204030204" pitchFamily="34" charset="0"/>
              </a:rPr>
              <a:t>prevent or reduce the likelihood of </a:t>
            </a:r>
            <a:r>
              <a:rPr lang="en-US" altLang="en-US" sz="2200" b="1" dirty="0" smtClean="0">
                <a:latin typeface="Calibri" panose="020F0502020204030204" pitchFamily="34" charset="0"/>
              </a:rPr>
              <a:t>exposure, including use of engineering and administrative controls, safe work practices, and PPE.</a:t>
            </a:r>
          </a:p>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Some OSHA standards (e.g., BBP, PPE) require worker training.</a:t>
            </a:r>
            <a:endParaRPr lang="en-US" altLang="en-US" sz="2200" dirty="0" smtClean="0">
              <a:latin typeface="Calibri" panose="020F0502020204030204" pitchFamily="34" charset="0"/>
            </a:endParaRPr>
          </a:p>
        </p:txBody>
      </p:sp>
    </p:spTree>
    <p:extLst>
      <p:ext uri="{BB962C8B-B14F-4D97-AF65-F5344CB8AC3E}">
        <p14:creationId xmlns:p14="http://schemas.microsoft.com/office/powerpoint/2010/main" val="3921206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guidance</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
        <p:nvSpPr>
          <p:cNvPr id="9" name="TextBox 2"/>
          <p:cNvSpPr txBox="1">
            <a:spLocks noChangeArrowheads="1"/>
          </p:cNvSpPr>
          <p:nvPr/>
        </p:nvSpPr>
        <p:spPr bwMode="auto">
          <a:xfrm>
            <a:off x="618359" y="2819400"/>
            <a:ext cx="611264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Aft>
                <a:spcPts val="1800"/>
              </a:spcAft>
              <a:buClr>
                <a:srgbClr val="0070C0"/>
              </a:buClr>
              <a:buSzPct val="110000"/>
            </a:pPr>
            <a:r>
              <a:rPr lang="en-US" altLang="en-US" sz="2200" b="1" dirty="0" smtClean="0">
                <a:latin typeface="Calibri" panose="020F0502020204030204" pitchFamily="34" charset="0"/>
              </a:rPr>
              <a:t>For </a:t>
            </a:r>
            <a:r>
              <a:rPr lang="en-US" altLang="en-US" sz="2200" b="1" dirty="0">
                <a:latin typeface="Calibri" panose="020F0502020204030204" pitchFamily="34" charset="0"/>
              </a:rPr>
              <a:t>U.S. workers and employers of workers with potential occupational exposures to </a:t>
            </a:r>
            <a:r>
              <a:rPr lang="en-US" altLang="en-US" sz="2200" b="1" dirty="0" smtClean="0">
                <a:latin typeface="Calibri" panose="020F0502020204030204" pitchFamily="34" charset="0"/>
              </a:rPr>
              <a:t>COVID-19</a:t>
            </a:r>
            <a:r>
              <a:rPr lang="en-US" altLang="en-US" sz="2200" b="1" dirty="0" smtClean="0">
                <a:solidFill>
                  <a:srgbClr val="FF0000"/>
                </a:solidFill>
                <a:latin typeface="Calibri" panose="020F0502020204030204" pitchFamily="34" charset="0"/>
              </a:rPr>
              <a:t>:</a:t>
            </a:r>
          </a:p>
          <a:p>
            <a:pPr lvl="1" eaLnBrk="1" hangingPunct="1">
              <a:spcAft>
                <a:spcPts val="1800"/>
              </a:spcAft>
              <a:buClr>
                <a:srgbClr val="0070C0"/>
              </a:buClr>
              <a:buSzPct val="110000"/>
              <a:buFont typeface="Wingdings" panose="05000000000000000000" pitchFamily="2" charset="2"/>
              <a:buChar char="§"/>
            </a:pPr>
            <a:r>
              <a:rPr lang="en-US" altLang="en-US" sz="2200" dirty="0" smtClean="0">
                <a:latin typeface="Calibri" panose="020F0502020204030204" pitchFamily="34" charset="0"/>
              </a:rPr>
              <a:t>Identify and isolate suspected cases.</a:t>
            </a:r>
          </a:p>
          <a:p>
            <a:pPr lvl="1" eaLnBrk="1" hangingPunct="1">
              <a:spcAft>
                <a:spcPts val="1800"/>
              </a:spcAft>
              <a:buClr>
                <a:srgbClr val="0070C0"/>
              </a:buClr>
              <a:buSzPct val="110000"/>
              <a:buFont typeface="Wingdings" panose="05000000000000000000" pitchFamily="2" charset="2"/>
              <a:buChar char="§"/>
            </a:pPr>
            <a:r>
              <a:rPr lang="en-US" altLang="en-US" sz="2200" dirty="0" smtClean="0">
                <a:latin typeface="Calibri" panose="020F0502020204030204" pitchFamily="34" charset="0"/>
              </a:rPr>
              <a:t>Implement other precautions appropriate for the worksite and job tasks, and according to the hierarchy of controls.</a:t>
            </a:r>
          </a:p>
        </p:txBody>
      </p:sp>
      <p:pic>
        <p:nvPicPr>
          <p:cNvPr id="11" name="Picture 10"/>
          <p:cNvPicPr>
            <a:picLocks noChangeAspect="1"/>
          </p:cNvPicPr>
          <p:nvPr/>
        </p:nvPicPr>
        <p:blipFill>
          <a:blip r:embed="rId3"/>
          <a:stretch>
            <a:fillRect/>
          </a:stretch>
        </p:blipFill>
        <p:spPr>
          <a:xfrm>
            <a:off x="6731000" y="2473262"/>
            <a:ext cx="5029200" cy="3270015"/>
          </a:xfrm>
          <a:prstGeom prst="rect">
            <a:avLst/>
          </a:prstGeom>
        </p:spPr>
      </p:pic>
    </p:spTree>
    <p:extLst>
      <p:ext uri="{BB962C8B-B14F-4D97-AF65-F5344CB8AC3E}">
        <p14:creationId xmlns:p14="http://schemas.microsoft.com/office/powerpoint/2010/main" val="2162126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guidance</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
        <p:nvSpPr>
          <p:cNvPr id="9" name="TextBox 2"/>
          <p:cNvSpPr txBox="1">
            <a:spLocks noChangeArrowheads="1"/>
          </p:cNvSpPr>
          <p:nvPr/>
        </p:nvSpPr>
        <p:spPr bwMode="auto">
          <a:xfrm>
            <a:off x="228600" y="2819400"/>
            <a:ext cx="112776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What should standard, contact, and airborne precautions consist of in workplaces where workers may be exposed to COVID-19? </a:t>
            </a:r>
            <a:r>
              <a:rPr lang="en-US" altLang="en-US" sz="2200" dirty="0" smtClean="0">
                <a:latin typeface="Calibri" panose="020F0502020204030204" pitchFamily="34" charset="0"/>
              </a:rPr>
              <a:t>OSHA guidance </a:t>
            </a:r>
            <a:r>
              <a:rPr lang="en-US" altLang="en-US" sz="2200" dirty="0">
                <a:latin typeface="Calibri" panose="020F0502020204030204" pitchFamily="34" charset="0"/>
              </a:rPr>
              <a:t>breaks this down by worker </a:t>
            </a:r>
            <a:r>
              <a:rPr lang="en-US" altLang="en-US" sz="2200" dirty="0" smtClean="0">
                <a:latin typeface="Calibri" panose="020F0502020204030204" pitchFamily="34" charset="0"/>
              </a:rPr>
              <a:t>type.</a:t>
            </a:r>
            <a:endParaRPr lang="en-US" altLang="en-US" sz="2200" dirty="0">
              <a:latin typeface="Calibri" panose="020F0502020204030204" pitchFamily="34" charset="0"/>
            </a:endParaRPr>
          </a:p>
          <a:p>
            <a:pPr lvl="1" eaLnBrk="1" hangingPunct="1">
              <a:spcAft>
                <a:spcPts val="1800"/>
              </a:spcAft>
              <a:buClr>
                <a:srgbClr val="0070C0"/>
              </a:buClr>
              <a:buSzPct val="110000"/>
              <a:buFont typeface="Wingdings" panose="05000000000000000000" pitchFamily="2" charset="2"/>
              <a:buChar char="§"/>
            </a:pPr>
            <a:r>
              <a:rPr lang="en-US" altLang="en-US" sz="2200" dirty="0" smtClean="0">
                <a:latin typeface="Calibri" panose="020F0502020204030204" pitchFamily="34" charset="0"/>
              </a:rPr>
              <a:t>Engineering controls, such as isolation rooms and other physical barriers, can limit most workers’ exposures.</a:t>
            </a:r>
          </a:p>
          <a:p>
            <a:pPr lvl="1" eaLnBrk="1" hangingPunct="1">
              <a:spcAft>
                <a:spcPts val="1800"/>
              </a:spcAft>
              <a:buClr>
                <a:srgbClr val="0070C0"/>
              </a:buClr>
              <a:buSzPct val="110000"/>
              <a:buFont typeface="Wingdings" panose="05000000000000000000" pitchFamily="2" charset="2"/>
              <a:buChar char="§"/>
            </a:pPr>
            <a:r>
              <a:rPr lang="en-US" altLang="en-US" sz="2200" dirty="0" smtClean="0">
                <a:latin typeface="Calibri" panose="020F0502020204030204" pitchFamily="34" charset="0"/>
              </a:rPr>
              <a:t>Administrative controls </a:t>
            </a:r>
            <a:r>
              <a:rPr lang="en-US" altLang="en-US" sz="2200" dirty="0">
                <a:latin typeface="Calibri" panose="020F0502020204030204" pitchFamily="34" charset="0"/>
              </a:rPr>
              <a:t>and safe work practices </a:t>
            </a:r>
            <a:r>
              <a:rPr lang="en-US" altLang="en-US" sz="2200" dirty="0" smtClean="0">
                <a:latin typeface="Calibri" panose="020F0502020204030204" pitchFamily="34" charset="0"/>
              </a:rPr>
              <a:t>include measures such as limiting access to patient care areas, effective sharps management, and worker training.</a:t>
            </a:r>
          </a:p>
          <a:p>
            <a:pPr lvl="1" eaLnBrk="1" hangingPunct="1">
              <a:spcAft>
                <a:spcPts val="1800"/>
              </a:spcAft>
              <a:buClr>
                <a:srgbClr val="0070C0"/>
              </a:buClr>
              <a:buSzPct val="110000"/>
              <a:buFont typeface="Wingdings" panose="05000000000000000000" pitchFamily="2" charset="2"/>
              <a:buChar char="§"/>
            </a:pPr>
            <a:r>
              <a:rPr lang="en-US" altLang="en-US" sz="2200" dirty="0" smtClean="0">
                <a:latin typeface="Calibri" panose="020F0502020204030204" pitchFamily="34" charset="0"/>
              </a:rPr>
              <a:t>PPE may include gloves, gowns, goggles or face shields, and N95 or better respirators.</a:t>
            </a:r>
          </a:p>
          <a:p>
            <a:pPr marL="457200" lvl="1" indent="0" eaLnBrk="1" hangingPunct="1">
              <a:spcAft>
                <a:spcPts val="1800"/>
              </a:spcAft>
              <a:buClr>
                <a:srgbClr val="0070C0"/>
              </a:buClr>
              <a:buSzPct val="110000"/>
            </a:pPr>
            <a:endParaRPr lang="en-US" altLang="en-US" sz="2200" dirty="0" smtClean="0">
              <a:latin typeface="Calibri" panose="020F0502020204030204" pitchFamily="34" charset="0"/>
            </a:endParaRPr>
          </a:p>
        </p:txBody>
      </p:sp>
    </p:spTree>
    <p:extLst>
      <p:ext uri="{BB962C8B-B14F-4D97-AF65-F5344CB8AC3E}">
        <p14:creationId xmlns:p14="http://schemas.microsoft.com/office/powerpoint/2010/main" val="1304506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439400" cy="1143000"/>
          </a:xfrm>
        </p:spPr>
        <p:txBody>
          <a:bodyPr/>
          <a:lstStyle/>
          <a:p>
            <a:r>
              <a:rPr lang="en-US" dirty="0" smtClean="0"/>
              <a:t>OSHA guidance – recordkeeping</a:t>
            </a:r>
            <a:br>
              <a:rPr lang="en-US" dirty="0" smtClean="0"/>
            </a:br>
            <a:r>
              <a:rPr lang="en-US" dirty="0" smtClean="0"/>
              <a:t>exposures to COVID-19</a:t>
            </a:r>
            <a:endParaRPr lang="en-US" dirty="0"/>
          </a:p>
        </p:txBody>
      </p:sp>
      <p:sp>
        <p:nvSpPr>
          <p:cNvPr id="3" name="Content Placeholder 2"/>
          <p:cNvSpPr>
            <a:spLocks noGrp="1"/>
          </p:cNvSpPr>
          <p:nvPr>
            <p:ph idx="1"/>
          </p:nvPr>
        </p:nvSpPr>
        <p:spPr/>
        <p:txBody>
          <a:bodyPr/>
          <a:lstStyle/>
          <a:p>
            <a:r>
              <a:rPr lang="en-US" sz="2200" b="1" dirty="0"/>
              <a:t>COVID-19 can be a recordable illness if a worker is infected as a result of performing their work-related duties</a:t>
            </a:r>
            <a:r>
              <a:rPr lang="en-US" sz="2200" dirty="0"/>
              <a:t>. However, employers are only responsible for recording cases of COVID-19 if all of the following are met:</a:t>
            </a:r>
          </a:p>
          <a:p>
            <a:pPr lvl="1"/>
            <a:r>
              <a:rPr lang="en-US" sz="1800" dirty="0" smtClean="0"/>
              <a:t>The </a:t>
            </a:r>
            <a:r>
              <a:rPr lang="en-US" sz="1800" dirty="0"/>
              <a:t>case is </a:t>
            </a:r>
            <a:r>
              <a:rPr lang="en-US" sz="1800" b="1" dirty="0"/>
              <a:t>a confirmed case of COVID-19 </a:t>
            </a:r>
            <a:r>
              <a:rPr lang="en-US" sz="1800" dirty="0"/>
              <a:t>(see CDC information on persons under investigation and presumptive positive and laboratory-confirmed cases of COVID-19);</a:t>
            </a:r>
          </a:p>
          <a:p>
            <a:pPr lvl="1"/>
            <a:r>
              <a:rPr lang="en-US" sz="1800" dirty="0" smtClean="0"/>
              <a:t>The </a:t>
            </a:r>
            <a:r>
              <a:rPr lang="en-US" sz="1800" b="1" dirty="0"/>
              <a:t>case is work-related</a:t>
            </a:r>
            <a:r>
              <a:rPr lang="en-US" sz="1800" dirty="0"/>
              <a:t>, as defined by 29 CFR 1904.5; and</a:t>
            </a:r>
          </a:p>
          <a:p>
            <a:pPr lvl="1"/>
            <a:r>
              <a:rPr lang="en-US" sz="1800" dirty="0"/>
              <a:t>The </a:t>
            </a:r>
            <a:r>
              <a:rPr lang="en-US" sz="1800" b="1" dirty="0"/>
              <a:t>case involves one or more of the general recording criteria set forth in 29 CFR 1904.7 </a:t>
            </a:r>
            <a:r>
              <a:rPr lang="en-US" sz="1800" dirty="0"/>
              <a:t>(e.g</a:t>
            </a:r>
            <a:r>
              <a:rPr lang="en-US" sz="1800" dirty="0" smtClean="0"/>
              <a:t>., </a:t>
            </a:r>
            <a:r>
              <a:rPr lang="en-US" sz="1800" dirty="0"/>
              <a:t>medical treatment beyond first-aid, days away from work</a:t>
            </a:r>
            <a:r>
              <a:rPr lang="en-US" sz="1800" dirty="0" smtClean="0"/>
              <a:t>).</a:t>
            </a:r>
          </a:p>
          <a:p>
            <a:r>
              <a:rPr lang="en-US" sz="2200" dirty="0" smtClean="0"/>
              <a:t>OSHA is providing enforcement discretion around recordkeeping for most sectors.</a:t>
            </a:r>
            <a:endParaRPr lang="en-US" sz="2200" dirty="0"/>
          </a:p>
          <a:p>
            <a:r>
              <a:rPr lang="en-US" sz="2200" dirty="0"/>
              <a:t>Visit OSHA’s Injury and Illness Recordkeeping and Reporting Requirements page for more information.</a:t>
            </a:r>
          </a:p>
        </p:txBody>
      </p:sp>
      <p:sp>
        <p:nvSpPr>
          <p:cNvPr id="5" name="Rectangle 4"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841124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continual updates</a:t>
            </a:r>
            <a:endParaRPr lang="en-US" dirty="0"/>
          </a:p>
        </p:txBody>
      </p:sp>
      <p:sp>
        <p:nvSpPr>
          <p:cNvPr id="5" name="Content Placeholder 4"/>
          <p:cNvSpPr>
            <a:spLocks noGrp="1"/>
          </p:cNvSpPr>
          <p:nvPr>
            <p:ph sz="half" idx="1"/>
          </p:nvPr>
        </p:nvSpPr>
        <p:spPr>
          <a:xfrm>
            <a:off x="609600" y="2362201"/>
            <a:ext cx="10896600" cy="3763963"/>
          </a:xfrm>
        </p:spPr>
        <p:txBody>
          <a:bodyPr/>
          <a:lstStyle/>
          <a:p>
            <a:r>
              <a:rPr lang="en-US" b="1" dirty="0" smtClean="0"/>
              <a:t>Visit OSHA’s website to sign up to receive OSHA information:</a:t>
            </a:r>
          </a:p>
          <a:p>
            <a:pPr lvl="1"/>
            <a:r>
              <a:rPr lang="en-US" b="1" dirty="0" smtClean="0"/>
              <a:t>QuickTakes</a:t>
            </a:r>
            <a:r>
              <a:rPr lang="en-US" b="1" dirty="0" smtClean="0"/>
              <a:t> biweekly newsletter</a:t>
            </a:r>
          </a:p>
          <a:p>
            <a:pPr lvl="1"/>
            <a:r>
              <a:rPr lang="en-US" b="1" dirty="0" smtClean="0"/>
              <a:t>Tip of the Day</a:t>
            </a:r>
          </a:p>
          <a:p>
            <a:pPr lvl="1"/>
            <a:r>
              <a:rPr lang="en-US" b="1" dirty="0" smtClean="0"/>
              <a:t>www.osha.gov/contactus</a:t>
            </a:r>
          </a:p>
          <a:p>
            <a:r>
              <a:rPr lang="en-US" b="1" dirty="0" smtClean="0"/>
              <a:t>Follow OSHA on social media</a:t>
            </a:r>
          </a:p>
          <a:p>
            <a:pPr lvl="1"/>
            <a:r>
              <a:rPr lang="en-US" b="1" dirty="0" smtClean="0"/>
              <a:t>Twitter: @OSHA_DOL</a:t>
            </a:r>
          </a:p>
          <a:p>
            <a:pPr lvl="1"/>
            <a:r>
              <a:rPr lang="en-US" b="1" dirty="0" smtClean="0"/>
              <a:t>Facebook: Follow the Department of Labor page</a:t>
            </a:r>
          </a:p>
          <a:p>
            <a:pPr lvl="1"/>
            <a:endParaRPr lang="en-US" dirty="0"/>
          </a:p>
        </p:txBody>
      </p:sp>
      <p:sp>
        <p:nvSpPr>
          <p:cNvPr id="7" name="Rectangle 6"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2227954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Content Placeholder 4"/>
          <p:cNvSpPr>
            <a:spLocks noGrp="1"/>
          </p:cNvSpPr>
          <p:nvPr>
            <p:ph sz="half" idx="1"/>
          </p:nvPr>
        </p:nvSpPr>
        <p:spPr/>
        <p:txBody>
          <a:bodyPr/>
          <a:lstStyle/>
          <a:p>
            <a:r>
              <a:rPr lang="en-US" b="1" dirty="0" smtClean="0"/>
              <a:t>[Speaker]</a:t>
            </a:r>
            <a:r>
              <a:rPr lang="en-US" dirty="0"/>
              <a:t/>
            </a:r>
            <a:br>
              <a:rPr lang="en-US" dirty="0"/>
            </a:br>
            <a:r>
              <a:rPr lang="en-US" dirty="0"/>
              <a:t/>
            </a:r>
            <a:br>
              <a:rPr lang="en-US" dirty="0"/>
            </a:br>
            <a:r>
              <a:rPr lang="en-US" dirty="0"/>
              <a:t>OSHA </a:t>
            </a:r>
            <a:r>
              <a:rPr lang="en-US" dirty="0" smtClean="0"/>
              <a:t>[Directorate/Region/Area]</a:t>
            </a:r>
            <a:r>
              <a:rPr lang="en-US" dirty="0"/>
              <a:t/>
            </a:r>
            <a:br>
              <a:rPr lang="en-US" dirty="0"/>
            </a:br>
            <a:r>
              <a:rPr lang="en-US" dirty="0"/>
              <a:t/>
            </a:r>
            <a:br>
              <a:rPr lang="en-US" dirty="0"/>
            </a:br>
            <a:r>
              <a:rPr lang="en-US" dirty="0" smtClean="0"/>
              <a:t/>
            </a:r>
            <a:br>
              <a:rPr lang="en-US" dirty="0" smtClean="0"/>
            </a:br>
            <a:r>
              <a:rPr lang="en-US" dirty="0" smtClean="0"/>
              <a:t>Email:</a:t>
            </a:r>
            <a:r>
              <a:rPr lang="en-US" dirty="0"/>
              <a:t/>
            </a:r>
            <a:br>
              <a:rPr lang="en-US" dirty="0"/>
            </a:br>
            <a:r>
              <a:rPr lang="en-US" dirty="0"/>
              <a:t/>
            </a:r>
            <a:br>
              <a:rPr lang="en-US" dirty="0"/>
            </a:br>
            <a:r>
              <a:rPr lang="en-US" dirty="0"/>
              <a:t>Phone</a:t>
            </a:r>
            <a:r>
              <a:rPr lang="en-US" dirty="0" smtClean="0"/>
              <a:t>:</a:t>
            </a:r>
            <a:endParaRPr lang="en-US" dirty="0"/>
          </a:p>
        </p:txBody>
      </p:sp>
      <p:sp>
        <p:nvSpPr>
          <p:cNvPr id="6" name="Content Placeholder 5"/>
          <p:cNvSpPr>
            <a:spLocks noGrp="1"/>
          </p:cNvSpPr>
          <p:nvPr>
            <p:ph sz="half" idx="2"/>
          </p:nvPr>
        </p:nvSpPr>
        <p:spPr/>
        <p:txBody>
          <a:bodyPr/>
          <a:lstStyle/>
          <a:p>
            <a:r>
              <a:rPr lang="en-US" b="1" dirty="0" smtClean="0"/>
              <a:t>OSHA Directorate of Technical Support and Emergency Management</a:t>
            </a:r>
            <a:r>
              <a:rPr lang="en-US" b="1" dirty="0"/>
              <a:t/>
            </a:r>
            <a:br>
              <a:rPr lang="en-US" b="1" dirty="0"/>
            </a:br>
            <a:r>
              <a:rPr lang="en-US" dirty="0" smtClean="0"/>
              <a:t/>
            </a:r>
            <a:br>
              <a:rPr lang="en-US" dirty="0" smtClean="0"/>
            </a:br>
            <a:r>
              <a:rPr lang="en-US" dirty="0" smtClean="0"/>
              <a:t>Phone: 202-693-2300</a:t>
            </a:r>
          </a:p>
        </p:txBody>
      </p:sp>
      <p:sp>
        <p:nvSpPr>
          <p:cNvPr id="7" name="Rectangle 6"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262145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bwMode="auto">
          <a:xfrm>
            <a:off x="2916650" y="4303712"/>
            <a:ext cx="6358700" cy="1030288"/>
          </a:xfrm>
          <a:prstGeom prst="rect">
            <a:avLst/>
          </a:prstGeom>
          <a:noFill/>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Aft>
                <a:spcPts val="600"/>
              </a:spcAft>
            </a:pPr>
            <a:r>
              <a:rPr lang="en-US" sz="2800" b="1" dirty="0">
                <a:solidFill>
                  <a:srgbClr val="182C83"/>
                </a:solidFill>
                <a:latin typeface="Calibri" charset="0"/>
              </a:rPr>
              <a:t>www.osha.gov</a:t>
            </a:r>
          </a:p>
          <a:p>
            <a:pPr algn="ctr" eaLnBrk="1" hangingPunct="1"/>
            <a:r>
              <a:rPr lang="en-US" sz="2800" b="1" dirty="0" smtClean="0">
                <a:solidFill>
                  <a:srgbClr val="182C83"/>
                </a:solidFill>
                <a:latin typeface="Calibri" charset="0"/>
              </a:rPr>
              <a:t>1-800-321-OSHA </a:t>
            </a:r>
            <a:r>
              <a:rPr lang="en-US" sz="2800" b="1" dirty="0">
                <a:solidFill>
                  <a:srgbClr val="182C83"/>
                </a:solidFill>
                <a:latin typeface="Calibri" charset="0"/>
              </a:rPr>
              <a:t>(6742</a:t>
            </a:r>
            <a:r>
              <a:rPr lang="en-US" sz="2800" b="1" dirty="0">
                <a:solidFill>
                  <a:srgbClr val="182C83"/>
                </a:solidFill>
                <a:effectLst>
                  <a:outerShdw blurRad="38100" dist="38100" dir="2700000" algn="tl">
                    <a:srgbClr val="DDDDDD"/>
                  </a:outerShdw>
                </a:effectLst>
                <a:latin typeface="Calibri" charset="0"/>
              </a:rPr>
              <a:t>)</a:t>
            </a:r>
          </a:p>
        </p:txBody>
      </p:sp>
      <p:pic>
        <p:nvPicPr>
          <p:cNvPr id="4" name="Picture 3" title="OSHA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18388" y="3269784"/>
            <a:ext cx="2955227" cy="852900"/>
          </a:xfrm>
          <a:prstGeom prst="rect">
            <a:avLst/>
          </a:prstGeom>
        </p:spPr>
      </p:pic>
      <p:sp>
        <p:nvSpPr>
          <p:cNvPr id="2" name="Title 1" hidden="1"/>
          <p:cNvSpPr>
            <a:spLocks noGrp="1"/>
          </p:cNvSpPr>
          <p:nvPr>
            <p:ph type="title" idx="4294967295"/>
          </p:nvPr>
        </p:nvSpPr>
        <p:spPr>
          <a:xfrm>
            <a:off x="0" y="-228600"/>
            <a:ext cx="152400" cy="152400"/>
          </a:xfrm>
          <a:prstGeom prst="rect">
            <a:avLst/>
          </a:prstGeom>
        </p:spPr>
        <p:txBody>
          <a:bodyPr/>
          <a:lstStyle/>
          <a:p>
            <a:r>
              <a:rPr lang="en-US" sz="100" dirty="0" smtClean="0"/>
              <a:t>OSHA</a:t>
            </a:r>
            <a:endParaRPr lang="en-US" sz="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COVID-19 different from other known coronaviruses?</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7736"/>
            <a:ext cx="6781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
        <p:nvSpPr>
          <p:cNvPr id="9" name="TextBox 2"/>
          <p:cNvSpPr txBox="1">
            <a:spLocks noChangeArrowheads="1"/>
          </p:cNvSpPr>
          <p:nvPr/>
        </p:nvSpPr>
        <p:spPr bwMode="auto">
          <a:xfrm>
            <a:off x="618359" y="2819400"/>
            <a:ext cx="64770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Several coronaviruses cause common colds, but are not significant threats for most healthy people.</a:t>
            </a:r>
          </a:p>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Other coronaviruses have caused past outbreaks, including Severe Acute Respiratory Syndrome (SARS) and Middle East Respiratory Syndrome (MERS)—each caused by a different coronavirus.</a:t>
            </a:r>
          </a:p>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SARS-CoV-2 is a distinct coronavirus.</a:t>
            </a:r>
            <a:endParaRPr lang="en-US" altLang="en-US" sz="2200" dirty="0">
              <a:latin typeface="Calibri" panose="020F0502020204030204" pitchFamily="34"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43800" y="2076793"/>
            <a:ext cx="4019550" cy="3824315"/>
          </a:xfrm>
          <a:prstGeom prst="rect">
            <a:avLst/>
          </a:prstGeom>
        </p:spPr>
      </p:pic>
      <p:sp>
        <p:nvSpPr>
          <p:cNvPr id="4" name="TextBox 3"/>
          <p:cNvSpPr txBox="1"/>
          <p:nvPr/>
        </p:nvSpPr>
        <p:spPr>
          <a:xfrm rot="5400000">
            <a:off x="10460995" y="3839290"/>
            <a:ext cx="3200399" cy="246221"/>
          </a:xfrm>
          <a:prstGeom prst="rect">
            <a:avLst/>
          </a:prstGeom>
          <a:noFill/>
        </p:spPr>
        <p:txBody>
          <a:bodyPr wrap="square" rtlCol="0">
            <a:spAutoFit/>
          </a:bodyPr>
          <a:lstStyle/>
          <a:p>
            <a:pPr algn="ctr"/>
            <a:r>
              <a:rPr lang="en-US" sz="1000" dirty="0" smtClean="0"/>
              <a:t>Illustration: CDC </a:t>
            </a:r>
            <a:r>
              <a:rPr lang="en-US" sz="1000" dirty="0"/>
              <a:t>/ Alissa Eckert &amp; Dan </a:t>
            </a:r>
            <a:r>
              <a:rPr lang="en-US" sz="1000" dirty="0" smtClean="0"/>
              <a:t>Higgins</a:t>
            </a:r>
            <a:endParaRPr lang="en-US" sz="1000" dirty="0"/>
          </a:p>
        </p:txBody>
      </p:sp>
    </p:spTree>
    <p:extLst>
      <p:ext uri="{BB962C8B-B14F-4D97-AF65-F5344CB8AC3E}">
        <p14:creationId xmlns:p14="http://schemas.microsoft.com/office/powerpoint/2010/main" val="2464577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2" y="10886"/>
            <a:ext cx="12213771" cy="68471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rIns="914400" rtlCol="0" anchor="ctr"/>
          <a:lstStyle/>
          <a:p>
            <a:pPr algn="ctr"/>
            <a:r>
              <a:rPr lang="en-US" sz="2800" dirty="0" smtClean="0"/>
              <a:t>Slides after this point are intended to help presenters answer additional questions from workers, employers, and other audiences. They are not included in the main slide deck, as the content is more complex or of narrower interest.</a:t>
            </a:r>
            <a:endParaRPr lang="en-US" sz="2800" dirty="0"/>
          </a:p>
        </p:txBody>
      </p:sp>
    </p:spTree>
    <p:extLst>
      <p:ext uri="{BB962C8B-B14F-4D97-AF65-F5344CB8AC3E}">
        <p14:creationId xmlns:p14="http://schemas.microsoft.com/office/powerpoint/2010/main" val="2086366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Q&amp;A</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
        <p:nvSpPr>
          <p:cNvPr id="9" name="TextBox 2"/>
          <p:cNvSpPr txBox="1">
            <a:spLocks noChangeArrowheads="1"/>
          </p:cNvSpPr>
          <p:nvPr/>
        </p:nvSpPr>
        <p:spPr bwMode="auto">
          <a:xfrm>
            <a:off x="618359" y="2819400"/>
            <a:ext cx="10887841"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200" b="1" dirty="0" smtClean="0">
                <a:solidFill>
                  <a:srgbClr val="FF0000"/>
                </a:solidFill>
                <a:latin typeface="Calibri" panose="020F0502020204030204" pitchFamily="34" charset="0"/>
              </a:rPr>
              <a:t>Q: </a:t>
            </a:r>
            <a:r>
              <a:rPr lang="en-US" altLang="en-US" sz="2200" b="1" dirty="0" smtClean="0">
                <a:latin typeface="Calibri" panose="020F0502020204030204" pitchFamily="34" charset="0"/>
              </a:rPr>
              <a:t>Why does OSHA recommend goggles in addition to airborne precautions?</a:t>
            </a:r>
          </a:p>
          <a:p>
            <a:pPr eaLnBrk="1" hangingPunct="1">
              <a:spcAft>
                <a:spcPts val="1800"/>
              </a:spcAft>
              <a:buClr>
                <a:srgbClr val="0070C0"/>
              </a:buClr>
              <a:buSzPct val="110000"/>
              <a:buFont typeface="Wingdings" panose="05000000000000000000" pitchFamily="2" charset="2"/>
              <a:buChar char="§"/>
            </a:pPr>
            <a:r>
              <a:rPr lang="en-US" altLang="en-US" sz="2200" b="1" dirty="0" smtClean="0">
                <a:solidFill>
                  <a:srgbClr val="FF0000"/>
                </a:solidFill>
                <a:latin typeface="Calibri" panose="020F0502020204030204" pitchFamily="34" charset="0"/>
              </a:rPr>
              <a:t>A: </a:t>
            </a:r>
            <a:r>
              <a:rPr lang="en-US" altLang="en-US" sz="2200" b="1" dirty="0" smtClean="0">
                <a:latin typeface="Calibri" panose="020F0502020204030204" pitchFamily="34" charset="0"/>
              </a:rPr>
              <a:t>Precautions for </a:t>
            </a:r>
            <a:r>
              <a:rPr lang="en-US" altLang="en-US" sz="2200" b="1" dirty="0">
                <a:latin typeface="Calibri" panose="020F0502020204030204" pitchFamily="34" charset="0"/>
              </a:rPr>
              <a:t>SARS-CoV-2 </a:t>
            </a:r>
            <a:r>
              <a:rPr lang="en-US" altLang="en-US" sz="2200" b="1" dirty="0" smtClean="0">
                <a:latin typeface="Calibri" panose="020F0502020204030204" pitchFamily="34" charset="0"/>
              </a:rPr>
              <a:t>are based on evolving epidemiologic evidence of how the virus spreads, and what is known about transmission from SARS and MERS outbreaks.</a:t>
            </a:r>
            <a:r>
              <a:rPr lang="en-US" altLang="en-US" sz="2200" b="1" dirty="0">
                <a:latin typeface="Calibri" panose="020F0502020204030204" pitchFamily="34" charset="0"/>
              </a:rPr>
              <a:t/>
            </a:r>
            <a:br>
              <a:rPr lang="en-US" altLang="en-US" sz="2200" b="1" dirty="0">
                <a:latin typeface="Calibri" panose="020F0502020204030204" pitchFamily="34" charset="0"/>
              </a:rPr>
            </a:br>
            <a:r>
              <a:rPr lang="en-US" altLang="en-US" sz="2200" b="1" dirty="0" smtClean="0">
                <a:latin typeface="Calibri" panose="020F0502020204030204" pitchFamily="34" charset="0"/>
              </a:rPr>
              <a:t/>
            </a:r>
            <a:br>
              <a:rPr lang="en-US" altLang="en-US" sz="2200" b="1" dirty="0" smtClean="0">
                <a:latin typeface="Calibri" panose="020F0502020204030204" pitchFamily="34" charset="0"/>
              </a:rPr>
            </a:br>
            <a:r>
              <a:rPr lang="en-US" altLang="en-US" sz="2200" b="1" dirty="0" smtClean="0">
                <a:latin typeface="Calibri" panose="020F0502020204030204" pitchFamily="34" charset="0"/>
              </a:rPr>
              <a:t>Airborne precautions, including the use of NIOSH-certified N95 or better respirators, are appropriate because the virus may be spread through a range of respirable particle sizes.</a:t>
            </a:r>
            <a:r>
              <a:rPr lang="en-US" altLang="en-US" sz="2200" b="1" dirty="0">
                <a:latin typeface="Calibri" panose="020F0502020204030204" pitchFamily="34" charset="0"/>
              </a:rPr>
              <a:t/>
            </a:r>
            <a:br>
              <a:rPr lang="en-US" altLang="en-US" sz="2200" b="1" dirty="0">
                <a:latin typeface="Calibri" panose="020F0502020204030204" pitchFamily="34" charset="0"/>
              </a:rPr>
            </a:br>
            <a:r>
              <a:rPr lang="en-US" altLang="en-US" sz="2200" b="1" dirty="0" smtClean="0">
                <a:latin typeface="Calibri" panose="020F0502020204030204" pitchFamily="34" charset="0"/>
              </a:rPr>
              <a:t/>
            </a:r>
            <a:br>
              <a:rPr lang="en-US" altLang="en-US" sz="2200" b="1" dirty="0" smtClean="0">
                <a:latin typeface="Calibri" panose="020F0502020204030204" pitchFamily="34" charset="0"/>
              </a:rPr>
            </a:br>
            <a:r>
              <a:rPr lang="en-US" altLang="en-US" sz="2200" b="1" dirty="0" smtClean="0">
                <a:latin typeface="Calibri" panose="020F0502020204030204" pitchFamily="34" charset="0"/>
              </a:rPr>
              <a:t>Since </a:t>
            </a:r>
            <a:r>
              <a:rPr lang="en-US" altLang="en-US" sz="2200" b="1" dirty="0">
                <a:latin typeface="Calibri" panose="020F0502020204030204" pitchFamily="34" charset="0"/>
              </a:rPr>
              <a:t>SARS-CoV-2 </a:t>
            </a:r>
            <a:r>
              <a:rPr lang="en-US" altLang="en-US" sz="2200" b="1" dirty="0" smtClean="0">
                <a:latin typeface="Calibri" panose="020F0502020204030204" pitchFamily="34" charset="0"/>
              </a:rPr>
              <a:t>may infect people through mucous membranes of the eyes and face, face/eye protection is also needed.</a:t>
            </a:r>
            <a:endParaRPr lang="en-US" altLang="en-US" sz="2200" b="1" dirty="0">
              <a:latin typeface="Calibri" panose="020F0502020204030204" pitchFamily="34" charset="0"/>
            </a:endParaRPr>
          </a:p>
        </p:txBody>
      </p:sp>
    </p:spTree>
    <p:extLst>
      <p:ext uri="{BB962C8B-B14F-4D97-AF65-F5344CB8AC3E}">
        <p14:creationId xmlns:p14="http://schemas.microsoft.com/office/powerpoint/2010/main" val="1742128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Q&amp;A</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solidFill>
                  <a:srgbClr val="0070C0"/>
                </a:solidFill>
                <a:latin typeface="Calibri" panose="020F0502020204030204" pitchFamily="34" charset="0"/>
              </a:rPr>
              <a:t>www.osha.gov/coronavirus</a:t>
            </a:r>
          </a:p>
        </p:txBody>
      </p:sp>
      <p:sp>
        <p:nvSpPr>
          <p:cNvPr id="9" name="TextBox 2"/>
          <p:cNvSpPr txBox="1">
            <a:spLocks noChangeArrowheads="1"/>
          </p:cNvSpPr>
          <p:nvPr/>
        </p:nvSpPr>
        <p:spPr bwMode="auto">
          <a:xfrm>
            <a:off x="618359" y="2819400"/>
            <a:ext cx="10887841"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200" b="1" dirty="0" smtClean="0">
                <a:solidFill>
                  <a:srgbClr val="FF0000"/>
                </a:solidFill>
                <a:latin typeface="Calibri" panose="020F0502020204030204" pitchFamily="34" charset="0"/>
              </a:rPr>
              <a:t>Q: </a:t>
            </a:r>
            <a:r>
              <a:rPr lang="en-US" altLang="en-US" sz="2200" b="1" dirty="0" smtClean="0">
                <a:latin typeface="Calibri" panose="020F0502020204030204" pitchFamily="34" charset="0"/>
              </a:rPr>
              <a:t>Do OSHA and CDC guidelines for healthcare and other workers align?</a:t>
            </a:r>
          </a:p>
          <a:p>
            <a:pPr eaLnBrk="1" hangingPunct="1">
              <a:spcAft>
                <a:spcPts val="1800"/>
              </a:spcAft>
              <a:buClr>
                <a:srgbClr val="0070C0"/>
              </a:buClr>
              <a:buSzPct val="110000"/>
              <a:buFont typeface="Wingdings" panose="05000000000000000000" pitchFamily="2" charset="2"/>
              <a:buChar char="§"/>
            </a:pPr>
            <a:r>
              <a:rPr lang="en-US" altLang="en-US" sz="2200" b="1" dirty="0" smtClean="0">
                <a:solidFill>
                  <a:srgbClr val="FF0000"/>
                </a:solidFill>
                <a:latin typeface="Calibri" panose="020F0502020204030204" pitchFamily="34" charset="0"/>
              </a:rPr>
              <a:t>A: </a:t>
            </a:r>
            <a:r>
              <a:rPr lang="en-US" altLang="en-US" sz="2200" b="1" dirty="0" smtClean="0">
                <a:latin typeface="Calibri" panose="020F0502020204030204" pitchFamily="34" charset="0"/>
              </a:rPr>
              <a:t>Both agencies’ worker-focused guidance is intended to help protect workers from exposure to SARS-CoV-2 spread via respiratory sections, including as a result of exposure to infectious individuals or to exposure to contaminated surfaces.</a:t>
            </a:r>
            <a:r>
              <a:rPr lang="en-US" altLang="en-US" sz="2200" b="1" dirty="0">
                <a:latin typeface="Calibri" panose="020F0502020204030204" pitchFamily="34" charset="0"/>
              </a:rPr>
              <a:t/>
            </a:r>
            <a:br>
              <a:rPr lang="en-US" altLang="en-US" sz="2200" b="1" dirty="0">
                <a:latin typeface="Calibri" panose="020F0502020204030204" pitchFamily="34" charset="0"/>
              </a:rPr>
            </a:br>
            <a:r>
              <a:rPr lang="en-US" altLang="en-US" sz="2200" b="1" dirty="0" smtClean="0">
                <a:latin typeface="Calibri" panose="020F0502020204030204" pitchFamily="34" charset="0"/>
              </a:rPr>
              <a:t/>
            </a:r>
            <a:br>
              <a:rPr lang="en-US" altLang="en-US" sz="2200" b="1" dirty="0" smtClean="0">
                <a:latin typeface="Calibri" panose="020F0502020204030204" pitchFamily="34" charset="0"/>
              </a:rPr>
            </a:br>
            <a:r>
              <a:rPr lang="en-US" altLang="en-US" sz="2200" b="1" dirty="0" smtClean="0">
                <a:latin typeface="Calibri" panose="020F0502020204030204" pitchFamily="34" charset="0"/>
              </a:rPr>
              <a:t>CDC guidance for some sectors, such as healthcare, reflects the realities of ongoing PPE supply chain shortages.</a:t>
            </a:r>
            <a:r>
              <a:rPr lang="en-US" altLang="en-US" sz="2200" b="1" dirty="0">
                <a:latin typeface="Calibri" panose="020F0502020204030204" pitchFamily="34" charset="0"/>
              </a:rPr>
              <a:t> </a:t>
            </a:r>
            <a:r>
              <a:rPr lang="en-US" altLang="en-US" sz="2200" b="1" dirty="0" smtClean="0">
                <a:latin typeface="Calibri" panose="020F0502020204030204" pitchFamily="34" charset="0"/>
              </a:rPr>
              <a:t>OSHA continues to recommend what it believes are the best methods to protect workers, but is providing enforcement discretion to address those supply chain concerns, as well.</a:t>
            </a:r>
          </a:p>
        </p:txBody>
      </p:sp>
    </p:spTree>
    <p:extLst>
      <p:ext uri="{BB962C8B-B14F-4D97-AF65-F5344CB8AC3E}">
        <p14:creationId xmlns:p14="http://schemas.microsoft.com/office/powerpoint/2010/main" val="2150788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Q&amp;A</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solidFill>
                  <a:srgbClr val="0070C0"/>
                </a:solidFill>
                <a:latin typeface="Calibri" panose="020F0502020204030204" pitchFamily="34" charset="0"/>
              </a:rPr>
              <a:t>www.osha.gov/coronavirus</a:t>
            </a:r>
          </a:p>
        </p:txBody>
      </p:sp>
      <p:sp>
        <p:nvSpPr>
          <p:cNvPr id="9" name="TextBox 2"/>
          <p:cNvSpPr txBox="1">
            <a:spLocks noChangeArrowheads="1"/>
          </p:cNvSpPr>
          <p:nvPr/>
        </p:nvSpPr>
        <p:spPr bwMode="auto">
          <a:xfrm>
            <a:off x="618359" y="2819400"/>
            <a:ext cx="10887841"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200" b="1" dirty="0" smtClean="0">
                <a:solidFill>
                  <a:srgbClr val="FF0000"/>
                </a:solidFill>
                <a:latin typeface="Calibri" panose="020F0502020204030204" pitchFamily="34" charset="0"/>
              </a:rPr>
              <a:t>Q: </a:t>
            </a:r>
            <a:r>
              <a:rPr lang="en-US" altLang="en-US" sz="2200" b="1" dirty="0" smtClean="0">
                <a:latin typeface="Calibri" panose="020F0502020204030204" pitchFamily="34" charset="0"/>
              </a:rPr>
              <a:t>Clinical samples of sputum are not covered by the BBP standard’s universal precautions. How should employers protect workers handling these samples?</a:t>
            </a:r>
          </a:p>
          <a:p>
            <a:pPr eaLnBrk="1" hangingPunct="1">
              <a:spcAft>
                <a:spcPts val="1800"/>
              </a:spcAft>
              <a:buClr>
                <a:srgbClr val="0070C0"/>
              </a:buClr>
              <a:buSzPct val="110000"/>
              <a:buFont typeface="Wingdings" panose="05000000000000000000" pitchFamily="2" charset="2"/>
              <a:buChar char="§"/>
            </a:pPr>
            <a:r>
              <a:rPr lang="en-US" altLang="en-US" sz="2200" b="1" dirty="0" smtClean="0">
                <a:solidFill>
                  <a:srgbClr val="FF0000"/>
                </a:solidFill>
                <a:latin typeface="Calibri" panose="020F0502020204030204" pitchFamily="34" charset="0"/>
              </a:rPr>
              <a:t>A: </a:t>
            </a:r>
            <a:r>
              <a:rPr lang="en-US" altLang="en-US" sz="2200" b="1" dirty="0" smtClean="0">
                <a:latin typeface="Calibri" panose="020F0502020204030204" pitchFamily="34" charset="0"/>
              </a:rPr>
              <a:t>While universal precautions do not apply to sputum in the BBP standard, standard precautions that CDC introduced to protect healthcare workers from a wider range of pathogens, do. Follow standard and transmission-based (contact + airborne) precautions.</a:t>
            </a:r>
            <a:br>
              <a:rPr lang="en-US" altLang="en-US" sz="2200" b="1" dirty="0" smtClean="0">
                <a:latin typeface="Calibri" panose="020F0502020204030204" pitchFamily="34" charset="0"/>
              </a:rPr>
            </a:br>
            <a:r>
              <a:rPr lang="en-US" altLang="en-US" sz="2200" b="1" dirty="0" smtClean="0">
                <a:latin typeface="Calibri" panose="020F0502020204030204" pitchFamily="34" charset="0"/>
              </a:rPr>
              <a:t/>
            </a:r>
            <a:br>
              <a:rPr lang="en-US" altLang="en-US" sz="2200" b="1" dirty="0" smtClean="0">
                <a:latin typeface="Calibri" panose="020F0502020204030204" pitchFamily="34" charset="0"/>
              </a:rPr>
            </a:br>
            <a:r>
              <a:rPr lang="en-US" altLang="en-US" sz="2200" b="1" dirty="0" smtClean="0">
                <a:latin typeface="Calibri" panose="020F0502020204030204" pitchFamily="34" charset="0"/>
              </a:rPr>
              <a:t>OSHA and CDC infection prevention recommendations are more protective than the minimum precautions the BBP standard requires.</a:t>
            </a:r>
          </a:p>
        </p:txBody>
      </p:sp>
    </p:spTree>
    <p:extLst>
      <p:ext uri="{BB962C8B-B14F-4D97-AF65-F5344CB8AC3E}">
        <p14:creationId xmlns:p14="http://schemas.microsoft.com/office/powerpoint/2010/main" val="14872408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Q&amp;A</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solidFill>
                  <a:srgbClr val="0070C0"/>
                </a:solidFill>
                <a:latin typeface="Calibri" panose="020F0502020204030204" pitchFamily="34" charset="0"/>
              </a:rPr>
              <a:t>www.osha.gov/coronavirus</a:t>
            </a:r>
          </a:p>
        </p:txBody>
      </p:sp>
      <p:sp>
        <p:nvSpPr>
          <p:cNvPr id="9" name="TextBox 2"/>
          <p:cNvSpPr txBox="1">
            <a:spLocks noChangeArrowheads="1"/>
          </p:cNvSpPr>
          <p:nvPr/>
        </p:nvSpPr>
        <p:spPr bwMode="auto">
          <a:xfrm>
            <a:off x="618359" y="2819400"/>
            <a:ext cx="10887841"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200" b="1" dirty="0" smtClean="0">
                <a:solidFill>
                  <a:srgbClr val="FF0000"/>
                </a:solidFill>
                <a:latin typeface="Calibri" panose="020F0502020204030204" pitchFamily="34" charset="0"/>
              </a:rPr>
              <a:t>Q: </a:t>
            </a:r>
            <a:r>
              <a:rPr lang="en-US" altLang="en-US" sz="2200" b="1" dirty="0" smtClean="0">
                <a:latin typeface="Calibri" panose="020F0502020204030204" pitchFamily="34" charset="0"/>
              </a:rPr>
              <a:t>SARS-CoV-2 is not a bloodborne pathogen, so does the BBP standard apply?</a:t>
            </a:r>
          </a:p>
          <a:p>
            <a:pPr eaLnBrk="1" hangingPunct="1">
              <a:spcAft>
                <a:spcPts val="1800"/>
              </a:spcAft>
              <a:buClr>
                <a:srgbClr val="0070C0"/>
              </a:buClr>
              <a:buSzPct val="110000"/>
              <a:buFont typeface="Wingdings" panose="05000000000000000000" pitchFamily="2" charset="2"/>
              <a:buChar char="§"/>
            </a:pPr>
            <a:r>
              <a:rPr lang="en-US" altLang="en-US" sz="2200" b="1" dirty="0" smtClean="0">
                <a:solidFill>
                  <a:srgbClr val="FF0000"/>
                </a:solidFill>
                <a:latin typeface="Calibri" panose="020F0502020204030204" pitchFamily="34" charset="0"/>
              </a:rPr>
              <a:t>A: </a:t>
            </a:r>
            <a:r>
              <a:rPr lang="en-US" altLang="en-US" sz="2200" b="1" dirty="0" smtClean="0">
                <a:latin typeface="Calibri" panose="020F0502020204030204" pitchFamily="34" charset="0"/>
              </a:rPr>
              <a:t>The BBP standard applies to occupational exposure to blood, certain body fluids, and other potentially infectious materials, as defined in the standard.</a:t>
            </a:r>
            <a:br>
              <a:rPr lang="en-US" altLang="en-US" sz="2200" b="1" dirty="0" smtClean="0">
                <a:latin typeface="Calibri" panose="020F0502020204030204" pitchFamily="34" charset="0"/>
              </a:rPr>
            </a:br>
            <a:r>
              <a:rPr lang="en-US" altLang="en-US" sz="2200" b="1" dirty="0" smtClean="0">
                <a:latin typeface="Calibri" panose="020F0502020204030204" pitchFamily="34" charset="0"/>
              </a:rPr>
              <a:t/>
            </a:r>
            <a:br>
              <a:rPr lang="en-US" altLang="en-US" sz="2200" b="1" dirty="0" smtClean="0">
                <a:latin typeface="Calibri" panose="020F0502020204030204" pitchFamily="34" charset="0"/>
              </a:rPr>
            </a:br>
            <a:r>
              <a:rPr lang="en-US" altLang="en-US" sz="2200" b="1" dirty="0" smtClean="0">
                <a:latin typeface="Calibri" panose="020F0502020204030204" pitchFamily="34" charset="0"/>
              </a:rPr>
              <a:t>Even though SARS-CoV-2 is a respiratory virus, workers in healthcare and other sectors may still have occupational exposures covered by the standard.</a:t>
            </a:r>
            <a:br>
              <a:rPr lang="en-US" altLang="en-US" sz="2200" b="1" dirty="0" smtClean="0">
                <a:latin typeface="Calibri" panose="020F0502020204030204" pitchFamily="34" charset="0"/>
              </a:rPr>
            </a:br>
            <a:r>
              <a:rPr lang="en-US" altLang="en-US" sz="2200" b="1" dirty="0" smtClean="0">
                <a:latin typeface="Calibri" panose="020F0502020204030204" pitchFamily="34" charset="0"/>
              </a:rPr>
              <a:t/>
            </a:r>
            <a:br>
              <a:rPr lang="en-US" altLang="en-US" sz="2200" b="1" dirty="0" smtClean="0">
                <a:latin typeface="Calibri" panose="020F0502020204030204" pitchFamily="34" charset="0"/>
              </a:rPr>
            </a:br>
            <a:r>
              <a:rPr lang="en-US" altLang="en-US" sz="2200" b="1" dirty="0" smtClean="0">
                <a:latin typeface="Calibri" panose="020F0502020204030204" pitchFamily="34" charset="0"/>
              </a:rPr>
              <a:t>In those cases, employers must comply with the provisions of the standard.</a:t>
            </a:r>
          </a:p>
        </p:txBody>
      </p:sp>
    </p:spTree>
    <p:extLst>
      <p:ext uri="{BB962C8B-B14F-4D97-AF65-F5344CB8AC3E}">
        <p14:creationId xmlns:p14="http://schemas.microsoft.com/office/powerpoint/2010/main" val="3350265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Q&amp;A</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solidFill>
                  <a:srgbClr val="0070C0"/>
                </a:solidFill>
                <a:latin typeface="Calibri" panose="020F0502020204030204" pitchFamily="34" charset="0"/>
              </a:rPr>
              <a:t>www.osha.gov/coronavirus</a:t>
            </a:r>
          </a:p>
        </p:txBody>
      </p:sp>
      <p:sp>
        <p:nvSpPr>
          <p:cNvPr id="9" name="TextBox 2"/>
          <p:cNvSpPr txBox="1">
            <a:spLocks noChangeArrowheads="1"/>
          </p:cNvSpPr>
          <p:nvPr/>
        </p:nvSpPr>
        <p:spPr bwMode="auto">
          <a:xfrm>
            <a:off x="618359" y="2819400"/>
            <a:ext cx="10887841"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200" b="1" dirty="0" smtClean="0">
                <a:solidFill>
                  <a:srgbClr val="FF0000"/>
                </a:solidFill>
                <a:latin typeface="Calibri" panose="020F0502020204030204" pitchFamily="34" charset="0"/>
              </a:rPr>
              <a:t>Q: </a:t>
            </a:r>
            <a:r>
              <a:rPr lang="en-US" altLang="en-US" sz="2200" b="1" dirty="0" smtClean="0">
                <a:latin typeface="Calibri" panose="020F0502020204030204" pitchFamily="34" charset="0"/>
              </a:rPr>
              <a:t>Do I have to record cases of COVID-19 on my entity’s OSHA 300, 300A, &amp; 301 forms?</a:t>
            </a:r>
          </a:p>
          <a:p>
            <a:pPr eaLnBrk="1" hangingPunct="1">
              <a:spcAft>
                <a:spcPts val="1800"/>
              </a:spcAft>
              <a:buClr>
                <a:srgbClr val="0070C0"/>
              </a:buClr>
              <a:buSzPct val="110000"/>
              <a:buFont typeface="Wingdings" panose="05000000000000000000" pitchFamily="2" charset="2"/>
              <a:buChar char="§"/>
            </a:pPr>
            <a:r>
              <a:rPr lang="en-US" altLang="en-US" sz="2200" b="1" dirty="0" smtClean="0">
                <a:solidFill>
                  <a:srgbClr val="FF0000"/>
                </a:solidFill>
                <a:latin typeface="Calibri" panose="020F0502020204030204" pitchFamily="34" charset="0"/>
              </a:rPr>
              <a:t>A: </a:t>
            </a:r>
            <a:r>
              <a:rPr lang="en-US" altLang="en-US" sz="2200" b="1" dirty="0">
                <a:latin typeface="Calibri" panose="020F0502020204030204" pitchFamily="34" charset="0"/>
              </a:rPr>
              <a:t>OSHA recordkeeping requirements at 29 CFR Part 1904 mandate covered employers record certain work-related injuries and illnesses on their OSHA 300 </a:t>
            </a:r>
            <a:r>
              <a:rPr lang="en-US" altLang="en-US" sz="2200" b="1" dirty="0" smtClean="0">
                <a:latin typeface="Calibri" panose="020F0502020204030204" pitchFamily="34" charset="0"/>
              </a:rPr>
              <a:t>log.</a:t>
            </a:r>
            <a:br>
              <a:rPr lang="en-US" altLang="en-US" sz="2200" b="1" dirty="0" smtClean="0">
                <a:latin typeface="Calibri" panose="020F0502020204030204" pitchFamily="34" charset="0"/>
              </a:rPr>
            </a:br>
            <a:r>
              <a:rPr lang="en-US" altLang="en-US" sz="2200" b="1" dirty="0" smtClean="0">
                <a:latin typeface="Calibri" panose="020F0502020204030204" pitchFamily="34" charset="0"/>
              </a:rPr>
              <a:t/>
            </a:r>
            <a:br>
              <a:rPr lang="en-US" altLang="en-US" sz="2200" b="1" dirty="0" smtClean="0">
                <a:latin typeface="Calibri" panose="020F0502020204030204" pitchFamily="34" charset="0"/>
              </a:rPr>
            </a:br>
            <a:r>
              <a:rPr lang="en-US" altLang="en-US" sz="2200" b="1" dirty="0" smtClean="0">
                <a:latin typeface="Calibri" panose="020F0502020204030204" pitchFamily="34" charset="0"/>
              </a:rPr>
              <a:t>While </a:t>
            </a:r>
            <a:r>
              <a:rPr lang="en-US" altLang="en-US" sz="2200" b="1" dirty="0">
                <a:latin typeface="Calibri" panose="020F0502020204030204" pitchFamily="34" charset="0"/>
              </a:rPr>
              <a:t>29 CFR 1904.5(b)(2)(viii) exempts recording of the common cold and flu, </a:t>
            </a:r>
            <a:r>
              <a:rPr lang="en-US" altLang="en-US" sz="2200" b="1" dirty="0" smtClean="0">
                <a:latin typeface="Calibri" panose="020F0502020204030204" pitchFamily="34" charset="0"/>
              </a:rPr>
              <a:t>COVID-19 </a:t>
            </a:r>
            <a:r>
              <a:rPr lang="en-US" altLang="en-US" sz="2200" b="1" dirty="0">
                <a:latin typeface="Calibri" panose="020F0502020204030204" pitchFamily="34" charset="0"/>
              </a:rPr>
              <a:t>is a recordable illness when a worker is infected on the </a:t>
            </a:r>
            <a:r>
              <a:rPr lang="en-US" altLang="en-US" sz="2200" b="1" dirty="0" smtClean="0">
                <a:latin typeface="Calibri" panose="020F0502020204030204" pitchFamily="34" charset="0"/>
              </a:rPr>
              <a:t>job.</a:t>
            </a:r>
            <a:br>
              <a:rPr lang="en-US" altLang="en-US" sz="2200" b="1" dirty="0" smtClean="0">
                <a:latin typeface="Calibri" panose="020F0502020204030204" pitchFamily="34" charset="0"/>
              </a:rPr>
            </a:br>
            <a:r>
              <a:rPr lang="en-US" altLang="en-US" sz="2200" b="1" dirty="0" smtClean="0">
                <a:latin typeface="Calibri" panose="020F0502020204030204" pitchFamily="34" charset="0"/>
              </a:rPr>
              <a:t/>
            </a:r>
            <a:br>
              <a:rPr lang="en-US" altLang="en-US" sz="2200" b="1" dirty="0" smtClean="0">
                <a:latin typeface="Calibri" panose="020F0502020204030204" pitchFamily="34" charset="0"/>
              </a:rPr>
            </a:br>
            <a:r>
              <a:rPr lang="en-US" altLang="en-US" sz="2200" b="1" dirty="0" smtClean="0">
                <a:latin typeface="Calibri" panose="020F0502020204030204" pitchFamily="34" charset="0"/>
              </a:rPr>
              <a:t>Find additional injury and illness recordkeeping information at OSHA.gov.</a:t>
            </a:r>
            <a:endParaRPr lang="en-US" altLang="en-US" sz="2200" b="1" dirty="0">
              <a:latin typeface="Calibri" panose="020F0502020204030204" pitchFamily="34" charset="0"/>
            </a:endParaRPr>
          </a:p>
          <a:p>
            <a:pPr eaLnBrk="1" hangingPunct="1">
              <a:spcAft>
                <a:spcPts val="1800"/>
              </a:spcAft>
              <a:buClr>
                <a:srgbClr val="0070C0"/>
              </a:buClr>
              <a:buSzPct val="110000"/>
              <a:buFont typeface="Wingdings" panose="05000000000000000000" pitchFamily="2" charset="2"/>
              <a:buChar char="§"/>
            </a:pPr>
            <a:endParaRPr lang="en-US" altLang="en-US" sz="2200" b="1" dirty="0">
              <a:latin typeface="Calibri" panose="020F0502020204030204" pitchFamily="34" charset="0"/>
            </a:endParaRPr>
          </a:p>
        </p:txBody>
      </p:sp>
    </p:spTree>
    <p:extLst>
      <p:ext uri="{BB962C8B-B14F-4D97-AF65-F5344CB8AC3E}">
        <p14:creationId xmlns:p14="http://schemas.microsoft.com/office/powerpoint/2010/main" val="30011632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Q&amp;A</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solidFill>
                  <a:srgbClr val="0070C0"/>
                </a:solidFill>
                <a:latin typeface="Calibri" panose="020F0502020204030204" pitchFamily="34" charset="0"/>
              </a:rPr>
              <a:t>www.osha.gov/coronavirus</a:t>
            </a:r>
          </a:p>
        </p:txBody>
      </p:sp>
      <p:sp>
        <p:nvSpPr>
          <p:cNvPr id="9" name="TextBox 2"/>
          <p:cNvSpPr txBox="1">
            <a:spLocks noChangeArrowheads="1"/>
          </p:cNvSpPr>
          <p:nvPr/>
        </p:nvSpPr>
        <p:spPr bwMode="auto">
          <a:xfrm>
            <a:off x="618359" y="2819400"/>
            <a:ext cx="10887841"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200" b="1" dirty="0" smtClean="0">
                <a:solidFill>
                  <a:srgbClr val="FF0000"/>
                </a:solidFill>
                <a:latin typeface="Calibri" panose="020F0502020204030204" pitchFamily="34" charset="0"/>
              </a:rPr>
              <a:t>Q: </a:t>
            </a:r>
            <a:r>
              <a:rPr lang="en-US" altLang="en-US" sz="2200" b="1" dirty="0" smtClean="0">
                <a:latin typeface="Calibri" panose="020F0502020204030204" pitchFamily="34" charset="0"/>
              </a:rPr>
              <a:t>How does the COVID-19 pandemic compare to previous coronavirus outbreaks, such as SARS in 2002-2003?</a:t>
            </a:r>
          </a:p>
          <a:p>
            <a:pPr eaLnBrk="1" hangingPunct="1">
              <a:spcAft>
                <a:spcPts val="1800"/>
              </a:spcAft>
              <a:buClr>
                <a:srgbClr val="0070C0"/>
              </a:buClr>
              <a:buSzPct val="110000"/>
              <a:buFont typeface="Wingdings" panose="05000000000000000000" pitchFamily="2" charset="2"/>
              <a:buChar char="§"/>
            </a:pPr>
            <a:r>
              <a:rPr lang="en-US" altLang="en-US" sz="2200" b="1" dirty="0" smtClean="0">
                <a:solidFill>
                  <a:srgbClr val="FF0000"/>
                </a:solidFill>
                <a:latin typeface="Calibri" panose="020F0502020204030204" pitchFamily="34" charset="0"/>
              </a:rPr>
              <a:t>A: </a:t>
            </a:r>
            <a:r>
              <a:rPr lang="en-US" altLang="en-US" sz="2200" b="1" dirty="0" smtClean="0">
                <a:latin typeface="Calibri" panose="020F0502020204030204" pitchFamily="34" charset="0"/>
              </a:rPr>
              <a:t>The SARS outbreak was caused by a different coronavirus than the one causing the ongoing outbreak.</a:t>
            </a:r>
            <a:br>
              <a:rPr lang="en-US" altLang="en-US" sz="2200" b="1" dirty="0" smtClean="0">
                <a:latin typeface="Calibri" panose="020F0502020204030204" pitchFamily="34" charset="0"/>
              </a:rPr>
            </a:br>
            <a:r>
              <a:rPr lang="en-US" altLang="en-US" sz="2200" b="1" dirty="0" smtClean="0">
                <a:latin typeface="Calibri" panose="020F0502020204030204" pitchFamily="34" charset="0"/>
              </a:rPr>
              <a:t/>
            </a:r>
            <a:br>
              <a:rPr lang="en-US" altLang="en-US" sz="2200" b="1" dirty="0" smtClean="0">
                <a:latin typeface="Calibri" panose="020F0502020204030204" pitchFamily="34" charset="0"/>
              </a:rPr>
            </a:br>
            <a:r>
              <a:rPr lang="en-US" altLang="en-US" sz="2200" b="1" dirty="0" smtClean="0">
                <a:latin typeface="Calibri" panose="020F0502020204030204" pitchFamily="34" charset="0"/>
              </a:rPr>
              <a:t>However, there are already more COVID-19 cases than there were SARS cases during its 2002-2003 outbreak.</a:t>
            </a:r>
            <a:endParaRPr lang="en-US" altLang="en-US" sz="2200" b="1" dirty="0">
              <a:latin typeface="Calibri" panose="020F0502020204030204" pitchFamily="34" charset="0"/>
            </a:endParaRPr>
          </a:p>
        </p:txBody>
      </p:sp>
    </p:spTree>
    <p:extLst>
      <p:ext uri="{BB962C8B-B14F-4D97-AF65-F5344CB8AC3E}">
        <p14:creationId xmlns:p14="http://schemas.microsoft.com/office/powerpoint/2010/main" val="3833291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 of infection</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
        <p:nvSpPr>
          <p:cNvPr id="9" name="TextBox 2"/>
          <p:cNvSpPr txBox="1">
            <a:spLocks noChangeArrowheads="1"/>
          </p:cNvSpPr>
          <p:nvPr/>
        </p:nvSpPr>
        <p:spPr bwMode="auto">
          <a:xfrm>
            <a:off x="618359" y="2819400"/>
            <a:ext cx="6477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COVID-19 typically causes mild respiratory illness, but can cause severe disease, including pneumonia-like </a:t>
            </a:r>
            <a:r>
              <a:rPr lang="en-US" altLang="en-US" sz="2200" b="1" dirty="0">
                <a:latin typeface="Calibri" panose="020F0502020204030204" pitchFamily="34" charset="0"/>
              </a:rPr>
              <a:t>illness </a:t>
            </a:r>
            <a:r>
              <a:rPr lang="en-US" altLang="en-US" sz="2200" b="1" dirty="0" smtClean="0">
                <a:latin typeface="Calibri" panose="020F0502020204030204" pitchFamily="34" charset="0"/>
              </a:rPr>
              <a:t>(novel coronavirus-infected pneumonia </a:t>
            </a:r>
            <a:r>
              <a:rPr lang="en-US" altLang="en-US" sz="2200" b="1" dirty="0">
                <a:latin typeface="Calibri" panose="020F0502020204030204" pitchFamily="34" charset="0"/>
              </a:rPr>
              <a:t>or NCIP).</a:t>
            </a:r>
            <a:endParaRPr lang="en-US" altLang="en-US" sz="2200" b="1" dirty="0" smtClean="0">
              <a:latin typeface="Calibri" panose="020F0502020204030204" pitchFamily="34" charset="0"/>
            </a:endParaRPr>
          </a:p>
          <a:p>
            <a:pPr eaLnBrk="1" hangingPunct="1">
              <a:spcAft>
                <a:spcPts val="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Typical symptoms include fever, cough, and shortness of breath.</a:t>
            </a:r>
          </a:p>
          <a:p>
            <a:pPr eaLnBrk="1" hangingPunct="1">
              <a:spcAft>
                <a:spcPts val="6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Symptoms begin 2-14 days after exposure.</a:t>
            </a:r>
            <a:endParaRPr lang="en-US" altLang="en-US" sz="2200" dirty="0">
              <a:latin typeface="Calibri" panose="020F050202020403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43800" y="2076793"/>
            <a:ext cx="4019550" cy="3824315"/>
          </a:xfrm>
          <a:prstGeom prst="rect">
            <a:avLst/>
          </a:prstGeom>
        </p:spPr>
      </p:pic>
      <p:sp>
        <p:nvSpPr>
          <p:cNvPr id="4" name="TextBox 3"/>
          <p:cNvSpPr txBox="1"/>
          <p:nvPr/>
        </p:nvSpPr>
        <p:spPr>
          <a:xfrm rot="5400000">
            <a:off x="10460995" y="3839290"/>
            <a:ext cx="3200399" cy="246221"/>
          </a:xfrm>
          <a:prstGeom prst="rect">
            <a:avLst/>
          </a:prstGeom>
          <a:noFill/>
        </p:spPr>
        <p:txBody>
          <a:bodyPr wrap="square" rtlCol="0">
            <a:spAutoFit/>
          </a:bodyPr>
          <a:lstStyle/>
          <a:p>
            <a:pPr algn="ctr"/>
            <a:r>
              <a:rPr lang="en-US" sz="1000" dirty="0" smtClean="0"/>
              <a:t>Illustration: CDC </a:t>
            </a:r>
            <a:r>
              <a:rPr lang="en-US" sz="1000" dirty="0"/>
              <a:t>/ Alissa Eckert &amp; Dan </a:t>
            </a:r>
            <a:r>
              <a:rPr lang="en-US" sz="1000" dirty="0" smtClean="0"/>
              <a:t>Higgins</a:t>
            </a:r>
            <a:endParaRPr lang="en-US" sz="1000" dirty="0"/>
          </a:p>
        </p:txBody>
      </p:sp>
    </p:spTree>
    <p:extLst>
      <p:ext uri="{BB962C8B-B14F-4D97-AF65-F5344CB8AC3E}">
        <p14:creationId xmlns:p14="http://schemas.microsoft.com/office/powerpoint/2010/main" val="3938353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pandemic</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
        <p:nvSpPr>
          <p:cNvPr id="9" name="TextBox 2"/>
          <p:cNvSpPr txBox="1">
            <a:spLocks noChangeArrowheads="1"/>
          </p:cNvSpPr>
          <p:nvPr/>
        </p:nvSpPr>
        <p:spPr bwMode="auto">
          <a:xfrm>
            <a:off x="618359" y="2819400"/>
            <a:ext cx="6477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200" b="1" dirty="0" smtClean="0">
                <a:solidFill>
                  <a:srgbClr val="FF0000"/>
                </a:solidFill>
                <a:latin typeface="Calibri" panose="020F0502020204030204" pitchFamily="34" charset="0"/>
              </a:rPr>
              <a:t>More than 1 million </a:t>
            </a:r>
            <a:r>
              <a:rPr lang="en-US" altLang="en-US" sz="2200" b="1" dirty="0" smtClean="0">
                <a:latin typeface="Calibri" panose="020F0502020204030204" pitchFamily="34" charset="0"/>
              </a:rPr>
              <a:t>cases worldwide.</a:t>
            </a:r>
          </a:p>
          <a:p>
            <a:pPr eaLnBrk="1" hangingPunct="1">
              <a:spcAft>
                <a:spcPts val="180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Different parts of the </a:t>
            </a:r>
            <a:r>
              <a:rPr lang="en-US" altLang="en-US" sz="2200" b="1" dirty="0" smtClean="0">
                <a:latin typeface="Calibri" panose="020F0502020204030204" pitchFamily="34" charset="0"/>
              </a:rPr>
              <a:t>U.S. are </a:t>
            </a:r>
            <a:r>
              <a:rPr lang="en-US" altLang="en-US" sz="2200" b="1" dirty="0">
                <a:latin typeface="Calibri" panose="020F0502020204030204" pitchFamily="34" charset="0"/>
              </a:rPr>
              <a:t>seeing different levels of COVID-19 activity</a:t>
            </a:r>
            <a:r>
              <a:rPr lang="en-US" altLang="en-US" sz="2200" b="1" dirty="0" smtClean="0">
                <a:latin typeface="Calibri" panose="020F0502020204030204" pitchFamily="34" charset="0"/>
              </a:rPr>
              <a:t>.</a:t>
            </a:r>
          </a:p>
          <a:p>
            <a:pPr eaLnBrk="1" hangingPunct="1">
              <a:spcAft>
                <a:spcPts val="180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All 50 states have reported cases of COVID-19 to CDC</a:t>
            </a:r>
            <a:r>
              <a:rPr lang="en-US" altLang="en-US" sz="2200" b="1" dirty="0" smtClean="0">
                <a:latin typeface="Calibri" panose="020F0502020204030204" pitchFamily="34" charset="0"/>
              </a:rPr>
              <a:t>.</a:t>
            </a:r>
          </a:p>
        </p:txBody>
      </p:sp>
      <p:sp>
        <p:nvSpPr>
          <p:cNvPr id="10" name="TextBox 3" descr="URL if needed" title="URL if needed"/>
          <p:cNvSpPr txBox="1">
            <a:spLocks noChangeArrowheads="1"/>
          </p:cNvSpPr>
          <p:nvPr/>
        </p:nvSpPr>
        <p:spPr bwMode="auto">
          <a:xfrm>
            <a:off x="7095359" y="2286000"/>
            <a:ext cx="47918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dirty="0" smtClean="0">
                <a:solidFill>
                  <a:srgbClr val="0070C0"/>
                </a:solidFill>
                <a:latin typeface="Calibri" panose="020F0502020204030204" pitchFamily="34" charset="0"/>
              </a:rPr>
              <a:t>Latest situation summary:</a:t>
            </a:r>
          </a:p>
          <a:p>
            <a:pPr algn="ctr" eaLnBrk="1" hangingPunct="1"/>
            <a:r>
              <a:rPr lang="en-US" altLang="en-US" sz="2000" b="1" dirty="0" smtClean="0">
                <a:solidFill>
                  <a:srgbClr val="0070C0"/>
                </a:solidFill>
                <a:latin typeface="Calibri" panose="020F0502020204030204" pitchFamily="34" charset="0"/>
              </a:rPr>
              <a:t>www.cdc.gov/coronavirus/2019-ncov/</a:t>
            </a:r>
            <a:endParaRPr lang="en-US" altLang="en-US" sz="2000" b="1" dirty="0">
              <a:solidFill>
                <a:srgbClr val="0070C0"/>
              </a:solidFill>
              <a:latin typeface="Calibri" panose="020F0502020204030204" pitchFamily="34" charset="0"/>
            </a:endParaRPr>
          </a:p>
        </p:txBody>
      </p:sp>
      <p:pic>
        <p:nvPicPr>
          <p:cNvPr id="3" name="Picture 2"/>
          <p:cNvPicPr>
            <a:picLocks noChangeAspect="1"/>
          </p:cNvPicPr>
          <p:nvPr/>
        </p:nvPicPr>
        <p:blipFill>
          <a:blip r:embed="rId3"/>
          <a:stretch>
            <a:fillRect/>
          </a:stretch>
        </p:blipFill>
        <p:spPr>
          <a:xfrm>
            <a:off x="7160968" y="3023264"/>
            <a:ext cx="4741839" cy="280997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90363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pandemic</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
        <p:nvSpPr>
          <p:cNvPr id="9" name="TextBox 2"/>
          <p:cNvSpPr txBox="1">
            <a:spLocks noChangeArrowheads="1"/>
          </p:cNvSpPr>
          <p:nvPr/>
        </p:nvSpPr>
        <p:spPr bwMode="auto">
          <a:xfrm>
            <a:off x="618359" y="2819400"/>
            <a:ext cx="6477000"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U.S. COVID-19 cases include:</a:t>
            </a:r>
          </a:p>
          <a:p>
            <a:pPr lvl="1" eaLnBrk="1" hangingPunct="1">
              <a:spcAft>
                <a:spcPts val="180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Imported cases in </a:t>
            </a:r>
            <a:r>
              <a:rPr lang="en-US" altLang="en-US" sz="2200" b="1" dirty="0" smtClean="0">
                <a:latin typeface="Calibri" panose="020F0502020204030204" pitchFamily="34" charset="0"/>
              </a:rPr>
              <a:t>travelers.</a:t>
            </a:r>
            <a:endParaRPr lang="en-US" altLang="en-US" sz="2200" b="1" dirty="0">
              <a:latin typeface="Calibri" panose="020F0502020204030204" pitchFamily="34" charset="0"/>
            </a:endParaRPr>
          </a:p>
          <a:p>
            <a:pPr lvl="1" eaLnBrk="1" hangingPunct="1">
              <a:spcAft>
                <a:spcPts val="180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Cases among close contacts of a known </a:t>
            </a:r>
            <a:r>
              <a:rPr lang="en-US" altLang="en-US" sz="2200" b="1" dirty="0" smtClean="0">
                <a:latin typeface="Calibri" panose="020F0502020204030204" pitchFamily="34" charset="0"/>
              </a:rPr>
              <a:t>case.</a:t>
            </a:r>
            <a:endParaRPr lang="en-US" altLang="en-US" sz="2200" b="1" dirty="0">
              <a:latin typeface="Calibri" panose="020F0502020204030204" pitchFamily="34" charset="0"/>
            </a:endParaRPr>
          </a:p>
          <a:p>
            <a:pPr lvl="1" eaLnBrk="1" hangingPunct="1">
              <a:spcAft>
                <a:spcPts val="180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Community-acquired cases where the source of the infection is unknown.</a:t>
            </a:r>
          </a:p>
          <a:p>
            <a:pPr eaLnBrk="1" hangingPunct="1">
              <a:spcAft>
                <a:spcPts val="180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Most U.S. states are reporting </a:t>
            </a:r>
            <a:r>
              <a:rPr lang="en-US" altLang="en-US" sz="2200" b="1" dirty="0" smtClean="0">
                <a:latin typeface="Calibri" panose="020F0502020204030204" pitchFamily="34" charset="0"/>
              </a:rPr>
              <a:t>community </a:t>
            </a:r>
            <a:r>
              <a:rPr lang="en-US" altLang="en-US" sz="2200" b="1" dirty="0">
                <a:latin typeface="Calibri" panose="020F0502020204030204" pitchFamily="34" charset="0"/>
              </a:rPr>
              <a:t>spread of </a:t>
            </a:r>
            <a:r>
              <a:rPr lang="en-US" altLang="en-US" sz="2200" b="1" dirty="0" smtClean="0">
                <a:latin typeface="Calibri" panose="020F0502020204030204" pitchFamily="34" charset="0"/>
              </a:rPr>
              <a:t>COVID-19.</a:t>
            </a:r>
            <a:endParaRPr lang="en-US" altLang="en-US" sz="2200" dirty="0">
              <a:latin typeface="Calibri" panose="020F0502020204030204" pitchFamily="34" charset="0"/>
            </a:endParaRPr>
          </a:p>
        </p:txBody>
      </p:sp>
      <p:sp>
        <p:nvSpPr>
          <p:cNvPr id="10" name="TextBox 3" descr="URL if needed" title="URL if needed"/>
          <p:cNvSpPr txBox="1">
            <a:spLocks noChangeArrowheads="1"/>
          </p:cNvSpPr>
          <p:nvPr/>
        </p:nvSpPr>
        <p:spPr bwMode="auto">
          <a:xfrm>
            <a:off x="7095359" y="2286000"/>
            <a:ext cx="47918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dirty="0" smtClean="0">
                <a:solidFill>
                  <a:srgbClr val="0070C0"/>
                </a:solidFill>
                <a:latin typeface="Calibri" panose="020F0502020204030204" pitchFamily="34" charset="0"/>
              </a:rPr>
              <a:t>Latest situation summary:</a:t>
            </a:r>
          </a:p>
          <a:p>
            <a:pPr algn="ctr" eaLnBrk="1" hangingPunct="1"/>
            <a:r>
              <a:rPr lang="en-US" altLang="en-US" sz="2000" b="1" dirty="0" smtClean="0">
                <a:solidFill>
                  <a:srgbClr val="0070C0"/>
                </a:solidFill>
                <a:latin typeface="Calibri" panose="020F0502020204030204" pitchFamily="34" charset="0"/>
              </a:rPr>
              <a:t>www.cdc.gov/coronavirus/2019-ncov/</a:t>
            </a:r>
            <a:endParaRPr lang="en-US" altLang="en-US" sz="2000" b="1" dirty="0">
              <a:solidFill>
                <a:srgbClr val="0070C0"/>
              </a:solidFill>
              <a:latin typeface="Calibri" panose="020F0502020204030204" pitchFamily="34" charset="0"/>
            </a:endParaRPr>
          </a:p>
        </p:txBody>
      </p:sp>
      <p:pic>
        <p:nvPicPr>
          <p:cNvPr id="8" name="Picture 7"/>
          <p:cNvPicPr>
            <a:picLocks noChangeAspect="1"/>
          </p:cNvPicPr>
          <p:nvPr/>
        </p:nvPicPr>
        <p:blipFill>
          <a:blip r:embed="rId3"/>
          <a:stretch>
            <a:fillRect/>
          </a:stretch>
        </p:blipFill>
        <p:spPr>
          <a:xfrm>
            <a:off x="7160968" y="3023264"/>
            <a:ext cx="4741839" cy="280997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42753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How COVID-19 is spread</a:t>
            </a:r>
            <a:endParaRPr lang="en-US" dirty="0">
              <a:solidFill>
                <a:schemeClr val="bg1"/>
              </a:solidFill>
            </a:endParaRPr>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
        <p:nvSpPr>
          <p:cNvPr id="9" name="TextBox 2"/>
          <p:cNvSpPr txBox="1">
            <a:spLocks noChangeArrowheads="1"/>
          </p:cNvSpPr>
          <p:nvPr/>
        </p:nvSpPr>
        <p:spPr bwMode="auto">
          <a:xfrm>
            <a:off x="152400" y="2286000"/>
            <a:ext cx="6781799"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Person-to-person </a:t>
            </a:r>
            <a:r>
              <a:rPr lang="en-US" altLang="en-US" sz="2200" b="1" dirty="0" smtClean="0">
                <a:latin typeface="Calibri" panose="020F0502020204030204" pitchFamily="34" charset="0"/>
              </a:rPr>
              <a:t>spread.</a:t>
            </a:r>
            <a:endParaRPr lang="en-US" altLang="en-US" sz="2200" b="1" dirty="0">
              <a:latin typeface="Calibri" panose="020F0502020204030204" pitchFamily="34" charset="0"/>
            </a:endParaRPr>
          </a:p>
          <a:p>
            <a:pPr lvl="1" eaLnBrk="1" hangingPunct="1">
              <a:spcAft>
                <a:spcPts val="1800"/>
              </a:spcAft>
              <a:buClr>
                <a:srgbClr val="0070C0"/>
              </a:buClr>
              <a:buSzPct val="110000"/>
              <a:buFont typeface="Wingdings" panose="05000000000000000000" pitchFamily="2" charset="2"/>
              <a:buChar char="§"/>
            </a:pPr>
            <a:r>
              <a:rPr lang="en-US" altLang="en-US" sz="2200" b="1" dirty="0">
                <a:latin typeface="Calibri" panose="020F0502020204030204" pitchFamily="34" charset="0"/>
              </a:rPr>
              <a:t>COVID-19 is thought to spread mainly through close contact from person-to-person in respiratory droplets from someone who is infected. People who are infected </a:t>
            </a:r>
            <a:r>
              <a:rPr lang="en-US" altLang="en-US" sz="2200" b="1" dirty="0" smtClean="0">
                <a:latin typeface="Calibri" panose="020F0502020204030204" pitchFamily="34" charset="0"/>
              </a:rPr>
              <a:t>often—but not always</a:t>
            </a:r>
            <a:r>
              <a:rPr lang="en-US" altLang="en-US" sz="2200" b="1" dirty="0">
                <a:latin typeface="Calibri" panose="020F0502020204030204" pitchFamily="34" charset="0"/>
              </a:rPr>
              <a:t>—have symptoms of </a:t>
            </a:r>
            <a:r>
              <a:rPr lang="en-US" altLang="en-US" sz="2200" b="1" dirty="0" smtClean="0">
                <a:latin typeface="Calibri" panose="020F0502020204030204" pitchFamily="34" charset="0"/>
              </a:rPr>
              <a:t>illness. People </a:t>
            </a:r>
            <a:r>
              <a:rPr lang="en-US" altLang="en-US" sz="2200" b="1" dirty="0">
                <a:latin typeface="Calibri" panose="020F0502020204030204" pitchFamily="34" charset="0"/>
              </a:rPr>
              <a:t>without symptoms </a:t>
            </a:r>
            <a:r>
              <a:rPr lang="en-US" altLang="en-US" sz="2200" b="1" dirty="0" smtClean="0">
                <a:latin typeface="Calibri" panose="020F0502020204030204" pitchFamily="34" charset="0"/>
              </a:rPr>
              <a:t>are </a:t>
            </a:r>
            <a:r>
              <a:rPr lang="en-US" altLang="en-US" sz="2200" b="1" dirty="0">
                <a:latin typeface="Calibri" panose="020F0502020204030204" pitchFamily="34" charset="0"/>
              </a:rPr>
              <a:t>able to spread virus.</a:t>
            </a:r>
          </a:p>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Spread </a:t>
            </a:r>
            <a:r>
              <a:rPr lang="en-US" altLang="en-US" sz="2200" b="1" dirty="0">
                <a:latin typeface="Calibri" panose="020F0502020204030204" pitchFamily="34" charset="0"/>
              </a:rPr>
              <a:t>from contact with contaminated surfaces or </a:t>
            </a:r>
            <a:r>
              <a:rPr lang="en-US" altLang="en-US" sz="2200" b="1" dirty="0" smtClean="0">
                <a:latin typeface="Calibri" panose="020F0502020204030204" pitchFamily="34" charset="0"/>
              </a:rPr>
              <a:t>objects.</a:t>
            </a:r>
          </a:p>
        </p:txBody>
      </p:sp>
      <p:sp>
        <p:nvSpPr>
          <p:cNvPr id="10" name="TextBox 3" descr="URL if needed" title="URL if needed"/>
          <p:cNvSpPr txBox="1">
            <a:spLocks noChangeArrowheads="1"/>
          </p:cNvSpPr>
          <p:nvPr/>
        </p:nvSpPr>
        <p:spPr bwMode="auto">
          <a:xfrm>
            <a:off x="7095359" y="2286000"/>
            <a:ext cx="47918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dirty="0" smtClean="0">
                <a:solidFill>
                  <a:srgbClr val="0070C0"/>
                </a:solidFill>
                <a:latin typeface="Calibri" panose="020F0502020204030204" pitchFamily="34" charset="0"/>
              </a:rPr>
              <a:t>Latest situation summary:</a:t>
            </a:r>
          </a:p>
          <a:p>
            <a:pPr algn="ctr" eaLnBrk="1" hangingPunct="1"/>
            <a:r>
              <a:rPr lang="en-US" altLang="en-US" sz="2000" b="1" dirty="0" smtClean="0">
                <a:solidFill>
                  <a:srgbClr val="0070C0"/>
                </a:solidFill>
                <a:latin typeface="Calibri" panose="020F0502020204030204" pitchFamily="34" charset="0"/>
              </a:rPr>
              <a:t>www.cdc.gov/coronavirus/2019-ncov/</a:t>
            </a:r>
            <a:endParaRPr lang="en-US" altLang="en-US" sz="2000" b="1" dirty="0">
              <a:solidFill>
                <a:srgbClr val="0070C0"/>
              </a:solidFill>
              <a:latin typeface="Calibri" panose="020F0502020204030204" pitchFamily="34" charset="0"/>
            </a:endParaRPr>
          </a:p>
        </p:txBody>
      </p:sp>
      <p:pic>
        <p:nvPicPr>
          <p:cNvPr id="8" name="Picture 7"/>
          <p:cNvPicPr>
            <a:picLocks noChangeAspect="1"/>
          </p:cNvPicPr>
          <p:nvPr/>
        </p:nvPicPr>
        <p:blipFill>
          <a:blip r:embed="rId3"/>
          <a:stretch>
            <a:fillRect/>
          </a:stretch>
        </p:blipFill>
        <p:spPr>
          <a:xfrm>
            <a:off x="7160968" y="3023264"/>
            <a:ext cx="4741839" cy="280997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44373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have been exposed/infected</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
        <p:nvSpPr>
          <p:cNvPr id="9" name="TextBox 2"/>
          <p:cNvSpPr txBox="1">
            <a:spLocks noChangeArrowheads="1"/>
          </p:cNvSpPr>
          <p:nvPr/>
        </p:nvSpPr>
        <p:spPr bwMode="auto">
          <a:xfrm>
            <a:off x="618359" y="2819400"/>
            <a:ext cx="6773040"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Prior to seeking treatment, alert </a:t>
            </a:r>
            <a:r>
              <a:rPr lang="en-US" altLang="en-US" sz="2200" b="1" dirty="0">
                <a:latin typeface="Calibri" panose="020F0502020204030204" pitchFamily="34" charset="0"/>
              </a:rPr>
              <a:t>your healthcare </a:t>
            </a:r>
            <a:r>
              <a:rPr lang="en-US" altLang="en-US" sz="2200" b="1" dirty="0" smtClean="0">
                <a:latin typeface="Calibri" panose="020F0502020204030204" pitchFamily="34" charset="0"/>
              </a:rPr>
              <a:t>provider or occupational health clinic if </a:t>
            </a:r>
            <a:r>
              <a:rPr lang="en-US" altLang="en-US" sz="2200" b="1" dirty="0">
                <a:latin typeface="Calibri" panose="020F0502020204030204" pitchFamily="34" charset="0"/>
              </a:rPr>
              <a:t>you think you may </a:t>
            </a:r>
            <a:r>
              <a:rPr lang="en-US" altLang="en-US" sz="2200" b="1" dirty="0" smtClean="0">
                <a:latin typeface="Calibri" panose="020F0502020204030204" pitchFamily="34" charset="0"/>
              </a:rPr>
              <a:t>have COVID-19.</a:t>
            </a:r>
          </a:p>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Tell your healthcare provider if </a:t>
            </a:r>
            <a:r>
              <a:rPr lang="en-US" altLang="en-US" sz="2200" b="1" dirty="0">
                <a:latin typeface="Calibri" panose="020F0502020204030204" pitchFamily="34" charset="0"/>
              </a:rPr>
              <a:t>you have been exposed to someone with the virus and have signs/symptoms of </a:t>
            </a:r>
            <a:r>
              <a:rPr lang="en-US" altLang="en-US" sz="2200" b="1" dirty="0" smtClean="0">
                <a:latin typeface="Calibri" panose="020F0502020204030204" pitchFamily="34" charset="0"/>
              </a:rPr>
              <a:t>infection, as well as about any </a:t>
            </a:r>
            <a:r>
              <a:rPr lang="en-US" altLang="en-US" sz="2200" b="1" dirty="0">
                <a:latin typeface="Calibri" panose="020F0502020204030204" pitchFamily="34" charset="0"/>
              </a:rPr>
              <a:t>recent travel to areas where </a:t>
            </a:r>
            <a:r>
              <a:rPr lang="en-US" altLang="en-US" sz="2200" b="1" dirty="0" smtClean="0">
                <a:latin typeface="Calibri" panose="020F0502020204030204" pitchFamily="34" charset="0"/>
              </a:rPr>
              <a:t>COVID-19 </a:t>
            </a:r>
            <a:r>
              <a:rPr lang="en-US" altLang="en-US" sz="2200" b="1" dirty="0">
                <a:latin typeface="Calibri" panose="020F0502020204030204" pitchFamily="34" charset="0"/>
              </a:rPr>
              <a:t>is spreading</a:t>
            </a:r>
            <a:r>
              <a:rPr lang="en-US" altLang="en-US" sz="2200" b="1" dirty="0" smtClean="0">
                <a:latin typeface="Calibri" panose="020F0502020204030204" pitchFamily="34" charset="0"/>
              </a:rPr>
              <a:t>.</a:t>
            </a:r>
            <a:endParaRPr lang="en-US" altLang="en-US" sz="2200" b="1" dirty="0">
              <a:latin typeface="Calibri" panose="020F0502020204030204" pitchFamily="34" charset="0"/>
            </a:endParaRPr>
          </a:p>
        </p:txBody>
      </p:sp>
      <p:sp>
        <p:nvSpPr>
          <p:cNvPr id="4" name="TextBox 3"/>
          <p:cNvSpPr txBox="1"/>
          <p:nvPr/>
        </p:nvSpPr>
        <p:spPr>
          <a:xfrm>
            <a:off x="8686800" y="5681990"/>
            <a:ext cx="3256289" cy="246221"/>
          </a:xfrm>
          <a:prstGeom prst="rect">
            <a:avLst/>
          </a:prstGeom>
          <a:noFill/>
        </p:spPr>
        <p:txBody>
          <a:bodyPr wrap="square" rtlCol="0">
            <a:spAutoFit/>
          </a:bodyPr>
          <a:lstStyle/>
          <a:p>
            <a:pPr algn="r"/>
            <a:r>
              <a:rPr lang="en-US" sz="1000" dirty="0" smtClean="0"/>
              <a:t>Photo: CDC </a:t>
            </a:r>
            <a:r>
              <a:rPr lang="en-US" sz="1000" dirty="0"/>
              <a:t>/ Scott Housley</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9508" y="2819399"/>
            <a:ext cx="4323579" cy="2884445"/>
          </a:xfrm>
          <a:prstGeom prst="rect">
            <a:avLst/>
          </a:prstGeom>
        </p:spPr>
      </p:pic>
    </p:spTree>
    <p:extLst>
      <p:ext uri="{BB962C8B-B14F-4D97-AF65-F5344CB8AC3E}">
        <p14:creationId xmlns:p14="http://schemas.microsoft.com/office/powerpoint/2010/main" val="1829300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and treatment</a:t>
            </a:r>
            <a:endParaRPr lang="en-US" dirty="0"/>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0070C0"/>
                </a:solidFill>
                <a:latin typeface="Calibri" panose="020F0502020204030204" pitchFamily="34" charset="0"/>
              </a:rPr>
              <a:t>www.osha.gov/coronavirus</a:t>
            </a:r>
            <a:endParaRPr lang="en-US" altLang="en-US" sz="2400" b="1" dirty="0">
              <a:solidFill>
                <a:srgbClr val="0070C0"/>
              </a:solidFill>
              <a:latin typeface="Calibri" panose="020F0502020204030204" pitchFamily="34" charset="0"/>
            </a:endParaRPr>
          </a:p>
        </p:txBody>
      </p:sp>
      <p:sp>
        <p:nvSpPr>
          <p:cNvPr id="9" name="TextBox 2"/>
          <p:cNvSpPr txBox="1">
            <a:spLocks noChangeArrowheads="1"/>
          </p:cNvSpPr>
          <p:nvPr/>
        </p:nvSpPr>
        <p:spPr bwMode="auto">
          <a:xfrm>
            <a:off x="618359" y="2819400"/>
            <a:ext cx="677304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Your healthcare provider can determine if you should be tested for COVID-19.</a:t>
            </a:r>
          </a:p>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There is no vaccine or specific treatment for COVID-19.</a:t>
            </a:r>
          </a:p>
          <a:p>
            <a:pPr eaLnBrk="1" hangingPunct="1">
              <a:spcAft>
                <a:spcPts val="1800"/>
              </a:spcAft>
              <a:buClr>
                <a:srgbClr val="0070C0"/>
              </a:buClr>
              <a:buSzPct val="110000"/>
              <a:buFont typeface="Wingdings" panose="05000000000000000000" pitchFamily="2" charset="2"/>
              <a:buChar char="§"/>
            </a:pPr>
            <a:r>
              <a:rPr lang="en-US" altLang="en-US" sz="2200" b="1" dirty="0" smtClean="0">
                <a:latin typeface="Calibri" panose="020F0502020204030204" pitchFamily="34" charset="0"/>
              </a:rPr>
              <a:t>Some patients, especially those who become very ill, may require supportive care in a hospital.</a:t>
            </a:r>
            <a:endParaRPr lang="en-US" altLang="en-US" sz="2200" b="1" dirty="0">
              <a:latin typeface="Calibri" panose="020F0502020204030204" pitchFamily="34" charset="0"/>
            </a:endParaRPr>
          </a:p>
        </p:txBody>
      </p:sp>
      <p:sp>
        <p:nvSpPr>
          <p:cNvPr id="4" name="TextBox 3"/>
          <p:cNvSpPr txBox="1"/>
          <p:nvPr/>
        </p:nvSpPr>
        <p:spPr>
          <a:xfrm>
            <a:off x="8686800" y="5681990"/>
            <a:ext cx="3256289" cy="246221"/>
          </a:xfrm>
          <a:prstGeom prst="rect">
            <a:avLst/>
          </a:prstGeom>
          <a:noFill/>
        </p:spPr>
        <p:txBody>
          <a:bodyPr wrap="square" rtlCol="0">
            <a:spAutoFit/>
          </a:bodyPr>
          <a:lstStyle/>
          <a:p>
            <a:pPr algn="r"/>
            <a:r>
              <a:rPr lang="en-US" sz="1000" dirty="0" smtClean="0"/>
              <a:t>Photo: CDC </a:t>
            </a:r>
            <a:r>
              <a:rPr lang="en-US" sz="1000" dirty="0"/>
              <a:t>/ Scott Housley</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9508" y="2819399"/>
            <a:ext cx="4323579" cy="2884445"/>
          </a:xfrm>
          <a:prstGeom prst="rect">
            <a:avLst/>
          </a:prstGeom>
        </p:spPr>
      </p:pic>
    </p:spTree>
    <p:extLst>
      <p:ext uri="{BB962C8B-B14F-4D97-AF65-F5344CB8AC3E}">
        <p14:creationId xmlns:p14="http://schemas.microsoft.com/office/powerpoint/2010/main" val="3251479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4790</Words>
  <Application>Microsoft Office PowerPoint</Application>
  <PresentationFormat>Widescreen</PresentationFormat>
  <Paragraphs>327</Paragraphs>
  <Slides>36</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MS PGothic</vt:lpstr>
      <vt:lpstr>Arial</vt:lpstr>
      <vt:lpstr>Calibri</vt:lpstr>
      <vt:lpstr>Wingdings</vt:lpstr>
      <vt:lpstr>Default Design</vt:lpstr>
      <vt:lpstr>Protecting the Safety and Health of Workers Coronavirus Disease 2019 (COVID-19)</vt:lpstr>
      <vt:lpstr>What is novel coronavirus?</vt:lpstr>
      <vt:lpstr>How is COVID-19 different from other known coronaviruses?</vt:lpstr>
      <vt:lpstr>Signs and symptoms of infection</vt:lpstr>
      <vt:lpstr>Current pandemic</vt:lpstr>
      <vt:lpstr>Current pandemic</vt:lpstr>
      <vt:lpstr>How COVID-19 is spread</vt:lpstr>
      <vt:lpstr>If you have been exposed/infected</vt:lpstr>
      <vt:lpstr>Diagnosis and treatment</vt:lpstr>
      <vt:lpstr>Occupational exposure risks</vt:lpstr>
      <vt:lpstr>Occupational exposure risks</vt:lpstr>
      <vt:lpstr>Existing OSHA standards protect workers from exposure</vt:lpstr>
      <vt:lpstr>Exposure risk – very high</vt:lpstr>
      <vt:lpstr>Exposure risk – high</vt:lpstr>
      <vt:lpstr>Exposure risk – medium</vt:lpstr>
      <vt:lpstr>Exposure risk – low (caution)</vt:lpstr>
      <vt:lpstr>OSHA enforcement</vt:lpstr>
      <vt:lpstr>OSHA enforcement discretion</vt:lpstr>
      <vt:lpstr>OSHA guidance</vt:lpstr>
      <vt:lpstr>OSHA guidance</vt:lpstr>
      <vt:lpstr>OSHA guidance</vt:lpstr>
      <vt:lpstr>OSHA guidance</vt:lpstr>
      <vt:lpstr>OSHA guidance</vt:lpstr>
      <vt:lpstr>OSHA guidance</vt:lpstr>
      <vt:lpstr>OSHA guidance</vt:lpstr>
      <vt:lpstr>OSHA guidance – recordkeeping exposures to COVID-19</vt:lpstr>
      <vt:lpstr>For continual updates</vt:lpstr>
      <vt:lpstr>Questions?</vt:lpstr>
      <vt:lpstr>OSHA</vt:lpstr>
      <vt:lpstr>PowerPoint Presentation</vt:lpstr>
      <vt:lpstr>Additional Q&amp;A</vt:lpstr>
      <vt:lpstr>Additional Q&amp;A</vt:lpstr>
      <vt:lpstr>Additional Q&amp;A</vt:lpstr>
      <vt:lpstr>Additional Q&amp;A</vt:lpstr>
      <vt:lpstr>Additional Q&amp;A</vt:lpstr>
      <vt:lpstr>Additional Q&amp;A</vt:lpstr>
    </vt:vector>
  </TitlesOfParts>
  <Company>OSHA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Workers from Exposure to 2019-nCoV</dc:title>
  <dc:creator>Brown, Christopher K. - OSHA</dc:creator>
  <cp:keywords>OSHA;coronavirus;2019-nCoV</cp:keywords>
  <cp:lastModifiedBy>Brown, Christopher K. - OSHA</cp:lastModifiedBy>
  <cp:revision>153</cp:revision>
  <cp:lastPrinted>2020-02-11T15:06:34Z</cp:lastPrinted>
  <dcterms:created xsi:type="dcterms:W3CDTF">2006-10-02T15:43:52Z</dcterms:created>
  <dcterms:modified xsi:type="dcterms:W3CDTF">2020-04-13T18:57:58Z</dcterms:modified>
</cp:coreProperties>
</file>